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7" r:id="rId3"/>
    <p:sldId id="268" r:id="rId4"/>
    <p:sldId id="269" r:id="rId5"/>
    <p:sldId id="270" r:id="rId6"/>
    <p:sldId id="286" r:id="rId7"/>
    <p:sldId id="271" r:id="rId8"/>
    <p:sldId id="273" r:id="rId9"/>
    <p:sldId id="274" r:id="rId10"/>
    <p:sldId id="275" r:id="rId11"/>
    <p:sldId id="277" r:id="rId12"/>
    <p:sldId id="278" r:id="rId13"/>
    <p:sldId id="279" r:id="rId14"/>
    <p:sldId id="283" r:id="rId15"/>
    <p:sldId id="280" r:id="rId16"/>
    <p:sldId id="281" r:id="rId17"/>
    <p:sldId id="282" r:id="rId18"/>
    <p:sldId id="287" r:id="rId19"/>
    <p:sldId id="259" r:id="rId20"/>
    <p:sldId id="285" r:id="rId21"/>
    <p:sldId id="263" r:id="rId22"/>
    <p:sldId id="288" r:id="rId23"/>
    <p:sldId id="289" r:id="rId24"/>
    <p:sldId id="266" r:id="rId25"/>
    <p:sldId id="264" r:id="rId26"/>
    <p:sldId id="26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95E749-0D2E-2040-90C9-EF2DBE473AEE}" type="datetimeFigureOut">
              <a:rPr lang="en-US" smtClean="0"/>
              <a:t>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72A7F0-247E-F241-82A0-8962C17561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284393" cy="335103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Who is God?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Foundations of Faith</a:t>
            </a:r>
          </a:p>
          <a:p>
            <a:r>
              <a:rPr lang="en-US" sz="2800" dirty="0" smtClean="0"/>
              <a:t>Pastor Dona Schepens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57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Jehovah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err="1" smtClean="0">
                <a:latin typeface="Corbel"/>
                <a:cs typeface="Corbel"/>
              </a:rPr>
              <a:t>Jireh</a:t>
            </a:r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>
                <a:latin typeface="Corbel"/>
                <a:cs typeface="Corbel"/>
              </a:rPr>
              <a:t>-- The Lord will provide  (Gen 22:14)</a:t>
            </a:r>
          </a:p>
          <a:p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 err="1">
                <a:latin typeface="Corbel"/>
                <a:cs typeface="Corbel"/>
              </a:rPr>
              <a:t>Rapha</a:t>
            </a:r>
            <a:r>
              <a:rPr lang="en-US" sz="4000" dirty="0">
                <a:latin typeface="Corbel"/>
                <a:cs typeface="Corbel"/>
              </a:rPr>
              <a:t> -- The Lord who heals (Exodus 15)</a:t>
            </a:r>
          </a:p>
          <a:p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 err="1">
                <a:latin typeface="Corbel"/>
                <a:cs typeface="Corbel"/>
              </a:rPr>
              <a:t>Nissi</a:t>
            </a:r>
            <a:r>
              <a:rPr lang="en-US" sz="4000" dirty="0">
                <a:latin typeface="Corbel"/>
                <a:cs typeface="Corbel"/>
              </a:rPr>
              <a:t> -- The Lord my banner </a:t>
            </a:r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>
                <a:latin typeface="Corbel"/>
                <a:cs typeface="Corbel"/>
              </a:rPr>
              <a:t>(Exodus 17:15)</a:t>
            </a:r>
          </a:p>
          <a:p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>
                <a:latin typeface="Corbel"/>
                <a:cs typeface="Corbel"/>
              </a:rPr>
              <a:t>Shalom -- The Lord is peace (Judges 6:14)</a:t>
            </a:r>
          </a:p>
          <a:p>
            <a:r>
              <a:rPr lang="en-US" sz="4000" dirty="0" smtClean="0">
                <a:latin typeface="Corbel"/>
                <a:cs typeface="Corbel"/>
              </a:rPr>
              <a:t> </a:t>
            </a:r>
            <a:r>
              <a:rPr lang="en-US" sz="4000" dirty="0" err="1">
                <a:latin typeface="Corbel"/>
                <a:cs typeface="Corbel"/>
              </a:rPr>
              <a:t>Shammah</a:t>
            </a:r>
            <a:r>
              <a:rPr lang="en-US" sz="4000" dirty="0">
                <a:latin typeface="Corbel"/>
                <a:cs typeface="Corbel"/>
              </a:rPr>
              <a:t> -- The Lord is there (Ez. 48:35)</a:t>
            </a:r>
          </a:p>
          <a:p>
            <a:r>
              <a:rPr lang="en-US" sz="4000" dirty="0">
                <a:latin typeface="Corbel"/>
                <a:cs typeface="Corbel"/>
              </a:rPr>
              <a:t> </a:t>
            </a:r>
            <a:r>
              <a:rPr lang="en-US" sz="4000" dirty="0" smtClean="0">
                <a:latin typeface="Corbel"/>
                <a:cs typeface="Corbel"/>
              </a:rPr>
              <a:t>Culminates NT -- Name of Jesus (Phil 2:5-11)</a:t>
            </a:r>
            <a:endParaRPr lang="en-US" sz="4000" dirty="0">
              <a:latin typeface="Corbel"/>
              <a:cs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5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revealed</a:t>
            </a:r>
            <a:r>
              <a:rPr lang="mr-IN" dirty="0" smtClean="0"/>
              <a:t>…</a:t>
            </a: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800" b="1" dirty="0" smtClean="0"/>
              <a:t>God is:</a:t>
            </a:r>
          </a:p>
          <a:p>
            <a:r>
              <a:rPr lang="en-US" sz="3200" dirty="0" smtClean="0">
                <a:latin typeface="Corbel"/>
                <a:cs typeface="Corbel"/>
              </a:rPr>
              <a:t>Light, </a:t>
            </a:r>
            <a:r>
              <a:rPr lang="en-US" sz="3200" dirty="0">
                <a:latin typeface="Corbel"/>
                <a:cs typeface="Corbel"/>
              </a:rPr>
              <a:t>in him there is no darkness (1 John 1:5), </a:t>
            </a:r>
          </a:p>
          <a:p>
            <a:r>
              <a:rPr lang="en-US" sz="3200" dirty="0" smtClean="0">
                <a:latin typeface="Corbel"/>
                <a:cs typeface="Corbel"/>
              </a:rPr>
              <a:t>love </a:t>
            </a:r>
            <a:r>
              <a:rPr lang="en-US" sz="3200" dirty="0">
                <a:latin typeface="Corbel"/>
                <a:cs typeface="Corbel"/>
              </a:rPr>
              <a:t>(1 John 4:8), </a:t>
            </a:r>
          </a:p>
          <a:p>
            <a:r>
              <a:rPr lang="en-US" sz="3200" dirty="0" smtClean="0">
                <a:latin typeface="Corbel"/>
                <a:cs typeface="Corbel"/>
              </a:rPr>
              <a:t>one </a:t>
            </a:r>
            <a:r>
              <a:rPr lang="en-US" sz="3200" dirty="0">
                <a:latin typeface="Corbel"/>
                <a:cs typeface="Corbel"/>
              </a:rPr>
              <a:t>(</a:t>
            </a:r>
            <a:r>
              <a:rPr lang="en-US" sz="3200" dirty="0" err="1">
                <a:latin typeface="Corbel"/>
                <a:cs typeface="Corbel"/>
              </a:rPr>
              <a:t>Deut</a:t>
            </a:r>
            <a:r>
              <a:rPr lang="en-US" sz="3200" dirty="0">
                <a:latin typeface="Corbel"/>
                <a:cs typeface="Corbel"/>
              </a:rPr>
              <a:t> 6:4), </a:t>
            </a:r>
          </a:p>
          <a:p>
            <a:r>
              <a:rPr lang="en-US" sz="3200" dirty="0" smtClean="0">
                <a:latin typeface="Corbel"/>
                <a:cs typeface="Corbel"/>
              </a:rPr>
              <a:t>perfect </a:t>
            </a:r>
            <a:r>
              <a:rPr lang="en-US" sz="3200" dirty="0">
                <a:latin typeface="Corbel"/>
                <a:cs typeface="Corbel"/>
              </a:rPr>
              <a:t>(Matt 5:48), </a:t>
            </a:r>
          </a:p>
          <a:p>
            <a:r>
              <a:rPr lang="en-US" sz="3200" dirty="0" smtClean="0">
                <a:latin typeface="Corbel"/>
                <a:cs typeface="Corbel"/>
              </a:rPr>
              <a:t>Holy </a:t>
            </a:r>
            <a:r>
              <a:rPr lang="en-US" sz="3200" dirty="0">
                <a:latin typeface="Corbel"/>
                <a:cs typeface="Corbel"/>
              </a:rPr>
              <a:t>(Lev 19:2, Is 43:3), </a:t>
            </a:r>
          </a:p>
          <a:p>
            <a:r>
              <a:rPr lang="en-US" sz="3200" dirty="0" smtClean="0">
                <a:latin typeface="Corbel"/>
                <a:cs typeface="Corbel"/>
              </a:rPr>
              <a:t>all </a:t>
            </a:r>
            <a:r>
              <a:rPr lang="en-US" sz="3200" dirty="0">
                <a:latin typeface="Corbel"/>
                <a:cs typeface="Corbel"/>
              </a:rPr>
              <a:t>powerful  (Josh 4:23-24</a:t>
            </a:r>
            <a:r>
              <a:rPr lang="en-US" sz="3200" dirty="0" smtClean="0">
                <a:latin typeface="Corbel"/>
                <a:cs typeface="Corbel"/>
              </a:rPr>
              <a:t>) </a:t>
            </a:r>
            <a:endParaRPr lang="en-US" sz="3200" dirty="0">
              <a:latin typeface="Corbel"/>
              <a:cs typeface="Corbel"/>
            </a:endParaRPr>
          </a:p>
          <a:p>
            <a:endParaRPr lang="en-US" sz="3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2575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revealed</a:t>
            </a:r>
            <a:r>
              <a:rPr lang="mr-IN" dirty="0" smtClean="0"/>
              <a:t>…</a:t>
            </a: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200" b="1" dirty="0" smtClean="0">
                <a:latin typeface="Corbel"/>
                <a:cs typeface="Corbel"/>
              </a:rPr>
              <a:t>God is:</a:t>
            </a:r>
          </a:p>
          <a:p>
            <a:r>
              <a:rPr lang="en-US" sz="4200" dirty="0" smtClean="0">
                <a:latin typeface="Corbel"/>
                <a:cs typeface="Corbel"/>
              </a:rPr>
              <a:t>the </a:t>
            </a:r>
            <a:r>
              <a:rPr lang="en-US" sz="4200" dirty="0">
                <a:latin typeface="Corbel"/>
                <a:cs typeface="Corbel"/>
              </a:rPr>
              <a:t>Rock, </a:t>
            </a:r>
            <a:r>
              <a:rPr lang="en-US" sz="4200" dirty="0" smtClean="0">
                <a:latin typeface="Corbel"/>
                <a:cs typeface="Corbel"/>
              </a:rPr>
              <a:t>perfect </a:t>
            </a:r>
            <a:r>
              <a:rPr lang="en-US" sz="4200" dirty="0">
                <a:latin typeface="Corbel"/>
                <a:cs typeface="Corbel"/>
              </a:rPr>
              <a:t>and just, God is faithful </a:t>
            </a:r>
            <a:r>
              <a:rPr lang="en-US" sz="4200" dirty="0" smtClean="0">
                <a:latin typeface="Corbel"/>
                <a:cs typeface="Corbel"/>
              </a:rPr>
              <a:t>(</a:t>
            </a:r>
            <a:r>
              <a:rPr lang="en-US" sz="4200" dirty="0" err="1" smtClean="0">
                <a:latin typeface="Corbel"/>
                <a:cs typeface="Corbel"/>
              </a:rPr>
              <a:t>Deut</a:t>
            </a:r>
            <a:r>
              <a:rPr lang="en-US" sz="4200" dirty="0" smtClean="0">
                <a:latin typeface="Corbel"/>
                <a:cs typeface="Corbel"/>
              </a:rPr>
              <a:t> </a:t>
            </a:r>
            <a:r>
              <a:rPr lang="en-US" sz="4200" dirty="0">
                <a:latin typeface="Corbel"/>
                <a:cs typeface="Corbel"/>
              </a:rPr>
              <a:t>32:3-4, I </a:t>
            </a:r>
            <a:r>
              <a:rPr lang="en-US" sz="4200" dirty="0" err="1">
                <a:latin typeface="Corbel"/>
                <a:cs typeface="Corbel"/>
              </a:rPr>
              <a:t>Cor</a:t>
            </a:r>
            <a:r>
              <a:rPr lang="en-US" sz="4200" dirty="0">
                <a:latin typeface="Corbel"/>
                <a:cs typeface="Corbel"/>
              </a:rPr>
              <a:t> 1:9</a:t>
            </a:r>
            <a:r>
              <a:rPr lang="en-US" sz="4200" dirty="0" smtClean="0">
                <a:latin typeface="Corbel"/>
                <a:cs typeface="Corbel"/>
              </a:rPr>
              <a:t>) </a:t>
            </a:r>
          </a:p>
          <a:p>
            <a:r>
              <a:rPr lang="en-US" sz="4200" dirty="0" smtClean="0">
                <a:latin typeface="Corbel"/>
                <a:cs typeface="Corbel"/>
              </a:rPr>
              <a:t>not </a:t>
            </a:r>
            <a:r>
              <a:rPr lang="en-US" sz="4200" dirty="0">
                <a:latin typeface="Corbel"/>
                <a:cs typeface="Corbel"/>
              </a:rPr>
              <a:t>limited by space or time, God exists everywhere (Acts 17:24-25, Psalm 139:7-12)  </a:t>
            </a:r>
          </a:p>
          <a:p>
            <a:r>
              <a:rPr lang="en-US" sz="4200" dirty="0" smtClean="0">
                <a:latin typeface="Corbel"/>
                <a:cs typeface="Corbel"/>
              </a:rPr>
              <a:t>all </a:t>
            </a:r>
            <a:r>
              <a:rPr lang="en-US" sz="4200" dirty="0">
                <a:latin typeface="Corbel"/>
                <a:cs typeface="Corbel"/>
              </a:rPr>
              <a:t>knowing (Ps 147:5, Is 40:28) </a:t>
            </a:r>
          </a:p>
          <a:p>
            <a:r>
              <a:rPr lang="en-US" sz="4200" dirty="0" smtClean="0">
                <a:latin typeface="Corbel"/>
                <a:cs typeface="Corbel"/>
              </a:rPr>
              <a:t>unchangeable </a:t>
            </a:r>
            <a:r>
              <a:rPr lang="en-US" sz="4200" dirty="0">
                <a:latin typeface="Corbel"/>
                <a:cs typeface="Corbel"/>
              </a:rPr>
              <a:t>(Ps. 102:26-27, Mal 3:6, James 1:17)</a:t>
            </a:r>
          </a:p>
          <a:p>
            <a:pPr marL="0" indent="0">
              <a:buNone/>
            </a:pPr>
            <a:r>
              <a:rPr lang="en-US" sz="4200" dirty="0">
                <a:latin typeface="Corbel"/>
                <a:cs typeface="Corbel"/>
              </a:rPr>
              <a:t> </a:t>
            </a:r>
          </a:p>
          <a:p>
            <a:endParaRPr lang="en-US" sz="3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9470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revealed</a:t>
            </a:r>
            <a:r>
              <a:rPr lang="mr-IN" dirty="0" smtClean="0"/>
              <a:t>…</a:t>
            </a:r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rbel"/>
                <a:cs typeface="Corbel"/>
              </a:rPr>
              <a:t>God is:</a:t>
            </a:r>
          </a:p>
          <a:p>
            <a:r>
              <a:rPr lang="en-US" sz="4000" dirty="0" smtClean="0">
                <a:latin typeface="Corbel"/>
                <a:cs typeface="Corbel"/>
              </a:rPr>
              <a:t>just </a:t>
            </a:r>
            <a:r>
              <a:rPr lang="en-US" sz="4000" dirty="0">
                <a:latin typeface="Corbel"/>
                <a:cs typeface="Corbel"/>
              </a:rPr>
              <a:t>(</a:t>
            </a:r>
            <a:r>
              <a:rPr lang="en-US" sz="4000" u="sng" dirty="0">
                <a:latin typeface="Corbel"/>
                <a:cs typeface="Corbel"/>
              </a:rPr>
              <a:t>Acts 17:31</a:t>
            </a:r>
            <a:r>
              <a:rPr lang="en-US" sz="4000" dirty="0" smtClean="0">
                <a:latin typeface="Corbel"/>
                <a:cs typeface="Corbel"/>
              </a:rPr>
              <a:t>) </a:t>
            </a:r>
            <a:endParaRPr lang="en-US" sz="4000" dirty="0">
              <a:latin typeface="Corbel"/>
              <a:cs typeface="Corbel"/>
            </a:endParaRPr>
          </a:p>
          <a:p>
            <a:r>
              <a:rPr lang="en-US" sz="4000" dirty="0">
                <a:latin typeface="Corbel"/>
                <a:cs typeface="Corbel"/>
              </a:rPr>
              <a:t>loving (</a:t>
            </a:r>
            <a:r>
              <a:rPr lang="en-US" sz="4000" u="sng" dirty="0">
                <a:latin typeface="Corbel"/>
                <a:cs typeface="Corbel"/>
              </a:rPr>
              <a:t>Ephesians 2:4-5</a:t>
            </a:r>
            <a:r>
              <a:rPr lang="en-US" sz="4000" dirty="0" smtClean="0">
                <a:latin typeface="Corbel"/>
                <a:cs typeface="Corbel"/>
              </a:rPr>
              <a:t>) </a:t>
            </a:r>
            <a:endParaRPr lang="en-US" sz="4000" dirty="0">
              <a:latin typeface="Corbel"/>
              <a:cs typeface="Corbel"/>
            </a:endParaRPr>
          </a:p>
          <a:p>
            <a:r>
              <a:rPr lang="en-US" sz="4000" dirty="0">
                <a:latin typeface="Corbel"/>
                <a:cs typeface="Corbel"/>
              </a:rPr>
              <a:t>truthful (</a:t>
            </a:r>
            <a:r>
              <a:rPr lang="en-US" sz="4000" u="sng" dirty="0">
                <a:latin typeface="Corbel"/>
                <a:cs typeface="Corbel"/>
              </a:rPr>
              <a:t>John 14:6</a:t>
            </a:r>
            <a:r>
              <a:rPr lang="en-US" sz="4000" dirty="0" smtClean="0">
                <a:latin typeface="Corbel"/>
                <a:cs typeface="Corbel"/>
              </a:rPr>
              <a:t>) </a:t>
            </a:r>
            <a:endParaRPr lang="en-US" sz="4000" dirty="0">
              <a:latin typeface="Corbel"/>
              <a:cs typeface="Corbel"/>
            </a:endParaRPr>
          </a:p>
          <a:p>
            <a:r>
              <a:rPr lang="en-US" sz="4000" dirty="0">
                <a:latin typeface="Corbel"/>
                <a:cs typeface="Corbel"/>
              </a:rPr>
              <a:t>holy (</a:t>
            </a:r>
            <a:r>
              <a:rPr lang="en-US" sz="4000" u="sng" dirty="0">
                <a:latin typeface="Corbel"/>
                <a:cs typeface="Corbel"/>
              </a:rPr>
              <a:t>1 John 1:5</a:t>
            </a:r>
            <a:r>
              <a:rPr lang="en-US" sz="4000" dirty="0" smtClean="0">
                <a:latin typeface="Corbel"/>
                <a:cs typeface="Corbel"/>
              </a:rPr>
              <a:t>) </a:t>
            </a:r>
            <a:endParaRPr lang="en-US" sz="4000" dirty="0">
              <a:latin typeface="Corbel"/>
              <a:cs typeface="Corbel"/>
            </a:endParaRPr>
          </a:p>
          <a:p>
            <a:endParaRPr lang="en-US" sz="4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4243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revealed</a:t>
            </a:r>
            <a:r>
              <a:rPr lang="mr-IN" dirty="0" smtClean="0"/>
              <a:t>…</a:t>
            </a:r>
            <a:r>
              <a:rPr lang="en-US" dirty="0" smtClean="0"/>
              <a:t>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orbel"/>
                <a:cs typeface="Corbel"/>
              </a:rPr>
              <a:t>God is: (</a:t>
            </a:r>
            <a:r>
              <a:rPr lang="en-US" sz="4000" dirty="0" err="1" smtClean="0">
                <a:latin typeface="Corbel"/>
                <a:cs typeface="Corbel"/>
              </a:rPr>
              <a:t>cont</a:t>
            </a:r>
            <a:r>
              <a:rPr lang="en-US" sz="4000" dirty="0" smtClean="0">
                <a:latin typeface="Corbel"/>
                <a:cs typeface="Corbel"/>
              </a:rPr>
              <a:t>)</a:t>
            </a:r>
          </a:p>
          <a:p>
            <a:r>
              <a:rPr lang="en-US" sz="4000" dirty="0" smtClean="0">
                <a:latin typeface="Corbel"/>
                <a:cs typeface="Corbel"/>
              </a:rPr>
              <a:t>compassionate </a:t>
            </a:r>
            <a:r>
              <a:rPr lang="en-US" sz="4000" dirty="0">
                <a:latin typeface="Corbel"/>
                <a:cs typeface="Corbel"/>
              </a:rPr>
              <a:t>(</a:t>
            </a:r>
            <a:r>
              <a:rPr lang="en-US" sz="4000" u="sng" dirty="0">
                <a:latin typeface="Corbel"/>
                <a:cs typeface="Corbel"/>
              </a:rPr>
              <a:t>2 Corinthians 1:3</a:t>
            </a:r>
            <a:r>
              <a:rPr lang="en-US" sz="4000" dirty="0" smtClean="0">
                <a:latin typeface="Corbel"/>
                <a:cs typeface="Corbel"/>
              </a:rPr>
              <a:t>) </a:t>
            </a:r>
            <a:endParaRPr lang="en-US" sz="4000" dirty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merciful </a:t>
            </a:r>
            <a:r>
              <a:rPr lang="en-US" sz="4000" dirty="0">
                <a:latin typeface="Corbel"/>
                <a:cs typeface="Corbel"/>
              </a:rPr>
              <a:t>(</a:t>
            </a:r>
            <a:r>
              <a:rPr lang="en-US" sz="4000" u="sng" dirty="0">
                <a:latin typeface="Corbel"/>
                <a:cs typeface="Corbel"/>
              </a:rPr>
              <a:t>Romans 9:15</a:t>
            </a:r>
            <a:r>
              <a:rPr lang="en-US" sz="4000" dirty="0" smtClean="0">
                <a:latin typeface="Corbel"/>
                <a:cs typeface="Corbel"/>
              </a:rPr>
              <a:t>)</a:t>
            </a:r>
            <a:endParaRPr lang="en-US" sz="4000" dirty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Full of grace </a:t>
            </a:r>
            <a:r>
              <a:rPr lang="en-US" sz="4000" dirty="0">
                <a:latin typeface="Corbel"/>
                <a:cs typeface="Corbel"/>
              </a:rPr>
              <a:t>(</a:t>
            </a:r>
            <a:r>
              <a:rPr lang="en-US" sz="4000" u="sng" dirty="0">
                <a:latin typeface="Corbel"/>
                <a:cs typeface="Corbel"/>
              </a:rPr>
              <a:t>Romans 5:17</a:t>
            </a:r>
            <a:r>
              <a:rPr lang="en-US" sz="4000" dirty="0" smtClean="0">
                <a:latin typeface="Corbel"/>
                <a:cs typeface="Corbel"/>
              </a:rPr>
              <a:t>) </a:t>
            </a:r>
            <a:endParaRPr lang="en-US" sz="4000" dirty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forgiving </a:t>
            </a:r>
            <a:r>
              <a:rPr lang="en-US" sz="4000" dirty="0">
                <a:latin typeface="Corbel"/>
                <a:cs typeface="Corbel"/>
              </a:rPr>
              <a:t>(</a:t>
            </a:r>
            <a:r>
              <a:rPr lang="en-US" sz="4000" u="sng" dirty="0">
                <a:latin typeface="Corbel"/>
                <a:cs typeface="Corbel"/>
              </a:rPr>
              <a:t>Psalm 130:4</a:t>
            </a:r>
            <a:r>
              <a:rPr lang="en-US" sz="4000" dirty="0" smtClean="0">
                <a:latin typeface="Corbel"/>
                <a:cs typeface="Corbel"/>
              </a:rPr>
              <a:t>)  </a:t>
            </a:r>
            <a:endParaRPr lang="en-US" sz="4000" dirty="0">
              <a:latin typeface="Corbel"/>
              <a:cs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5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Godhead = Trinity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/>
                <a:cs typeface="Corbel"/>
              </a:rPr>
              <a:t>Father, Son, and Holy Spirit </a:t>
            </a:r>
            <a:r>
              <a:rPr lang="en-US" sz="4000" dirty="0">
                <a:latin typeface="Corbel"/>
                <a:cs typeface="Corbel"/>
              </a:rPr>
              <a:t>(Matt. 28:19, Matt 3:16-17</a:t>
            </a:r>
            <a:r>
              <a:rPr lang="en-US" sz="4000" dirty="0">
                <a:latin typeface="Corbel"/>
                <a:cs typeface="Corbel"/>
              </a:rPr>
              <a:t> </a:t>
            </a:r>
            <a:endParaRPr lang="en-US" sz="4000" dirty="0" smtClean="0">
              <a:latin typeface="Corbel"/>
              <a:cs typeface="Corbel"/>
            </a:endParaRPr>
          </a:p>
          <a:p>
            <a:r>
              <a:rPr lang="en-US" sz="4000" dirty="0">
                <a:latin typeface="Corbel"/>
                <a:cs typeface="Corbel"/>
              </a:rPr>
              <a:t>Jesus was fully </a:t>
            </a:r>
            <a:r>
              <a:rPr lang="en-US" sz="4000" dirty="0" smtClean="0">
                <a:latin typeface="Corbel"/>
                <a:cs typeface="Corbel"/>
              </a:rPr>
              <a:t>God </a:t>
            </a:r>
            <a:r>
              <a:rPr lang="mr-IN" sz="4000" dirty="0" smtClean="0">
                <a:latin typeface="Corbel"/>
                <a:cs typeface="Corbel"/>
              </a:rPr>
              <a:t>–</a:t>
            </a:r>
            <a:r>
              <a:rPr lang="en-US" sz="4000" dirty="0" smtClean="0">
                <a:latin typeface="Corbel"/>
                <a:cs typeface="Corbel"/>
              </a:rPr>
              <a:t> (Colossians </a:t>
            </a:r>
            <a:r>
              <a:rPr lang="en-US" sz="4000" dirty="0">
                <a:latin typeface="Corbel"/>
                <a:cs typeface="Corbel"/>
              </a:rPr>
              <a:t>1:1, 2:9, Hebrews 1:</a:t>
            </a:r>
            <a:r>
              <a:rPr lang="en-US" sz="4000" dirty="0" smtClean="0">
                <a:latin typeface="Corbel"/>
                <a:cs typeface="Corbel"/>
              </a:rPr>
              <a:t>3)</a:t>
            </a:r>
          </a:p>
          <a:p>
            <a:r>
              <a:rPr lang="en-US" sz="4000" dirty="0" smtClean="0">
                <a:latin typeface="Corbel"/>
                <a:cs typeface="Corbel"/>
              </a:rPr>
              <a:t>Jesus was also fully </a:t>
            </a:r>
            <a:r>
              <a:rPr lang="en-US" sz="4000" dirty="0">
                <a:latin typeface="Corbel"/>
                <a:cs typeface="Corbel"/>
              </a:rPr>
              <a:t>human </a:t>
            </a:r>
            <a:r>
              <a:rPr lang="en-US" sz="4000" dirty="0" smtClean="0">
                <a:latin typeface="Corbel"/>
                <a:cs typeface="Corbel"/>
              </a:rPr>
              <a:t>(Hebrews </a:t>
            </a:r>
            <a:r>
              <a:rPr lang="en-US" sz="4000" dirty="0">
                <a:latin typeface="Corbel"/>
                <a:cs typeface="Corbel"/>
              </a:rPr>
              <a:t>2:14-</a:t>
            </a:r>
            <a:r>
              <a:rPr lang="en-US" sz="4000" dirty="0" smtClean="0">
                <a:latin typeface="Corbel"/>
                <a:cs typeface="Corbel"/>
              </a:rPr>
              <a:t>15) </a:t>
            </a:r>
            <a:endParaRPr lang="en-US" sz="4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4390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600" dirty="0">
                <a:latin typeface="Corbel"/>
                <a:cs typeface="Corbel"/>
              </a:rPr>
              <a:t>Jesus showed us that God is love (</a:t>
            </a:r>
            <a:r>
              <a:rPr lang="en-US" sz="4600" u="sng" dirty="0">
                <a:latin typeface="Corbel"/>
                <a:cs typeface="Corbel"/>
              </a:rPr>
              <a:t>1 John 4:8</a:t>
            </a:r>
            <a:r>
              <a:rPr lang="en-US" sz="4600" dirty="0">
                <a:latin typeface="Corbel"/>
                <a:cs typeface="Corbel"/>
              </a:rPr>
              <a:t>). It was in love that God sent His Son into the world (</a:t>
            </a:r>
            <a:r>
              <a:rPr lang="en-US" sz="4600" u="sng" dirty="0">
                <a:latin typeface="Corbel"/>
                <a:cs typeface="Corbel"/>
              </a:rPr>
              <a:t>John 3:16</a:t>
            </a:r>
            <a:r>
              <a:rPr lang="en-US" sz="4600" dirty="0">
                <a:latin typeface="Corbel"/>
                <a:cs typeface="Corbel"/>
              </a:rPr>
              <a:t>). It was in love that Jesus died on the cross for sinners (</a:t>
            </a:r>
            <a:r>
              <a:rPr lang="en-US" sz="4600" u="sng" dirty="0">
                <a:latin typeface="Corbel"/>
                <a:cs typeface="Corbel"/>
              </a:rPr>
              <a:t>Romans 5:8</a:t>
            </a:r>
            <a:r>
              <a:rPr lang="en-US" sz="4600" dirty="0">
                <a:latin typeface="Corbel"/>
                <a:cs typeface="Corbel"/>
              </a:rPr>
              <a:t>). It is in love that He still calls sinners to repentance to experience the grace of God and to be called the children of God (</a:t>
            </a:r>
            <a:r>
              <a:rPr lang="en-US" sz="4600" u="sng" dirty="0">
                <a:latin typeface="Corbel"/>
                <a:cs typeface="Corbel"/>
              </a:rPr>
              <a:t>1 John 3:1</a:t>
            </a:r>
            <a:r>
              <a:rPr lang="en-US" sz="4600" dirty="0">
                <a:latin typeface="Corbel"/>
                <a:cs typeface="Corbel"/>
              </a:rPr>
              <a:t>).</a:t>
            </a:r>
            <a:br>
              <a:rPr lang="en-US" sz="4600" dirty="0">
                <a:latin typeface="Corbel"/>
                <a:cs typeface="Corbel"/>
              </a:rPr>
            </a:br>
            <a:endParaRPr lang="en-US" sz="4600" dirty="0">
              <a:latin typeface="Corbel"/>
              <a:cs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7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Corbel"/>
                <a:cs typeface="Corbel"/>
              </a:rPr>
              <a:t>The Spirit is:</a:t>
            </a:r>
          </a:p>
          <a:p>
            <a:r>
              <a:rPr lang="en-US" sz="4000" dirty="0" smtClean="0">
                <a:latin typeface="Corbel"/>
                <a:cs typeface="Corbel"/>
              </a:rPr>
              <a:t>fully God </a:t>
            </a:r>
          </a:p>
          <a:p>
            <a:r>
              <a:rPr lang="en-US" sz="4000" dirty="0" smtClean="0">
                <a:latin typeface="Corbel"/>
                <a:cs typeface="Corbel"/>
              </a:rPr>
              <a:t>sent </a:t>
            </a:r>
            <a:r>
              <a:rPr lang="en-US" sz="4000" dirty="0">
                <a:latin typeface="Corbel"/>
                <a:cs typeface="Corbel"/>
              </a:rPr>
              <a:t>from the Father and the Son to live within </a:t>
            </a:r>
            <a:r>
              <a:rPr lang="en-US" sz="4000" dirty="0">
                <a:latin typeface="Corbel"/>
                <a:cs typeface="Corbel"/>
              </a:rPr>
              <a:t>b</a:t>
            </a:r>
            <a:r>
              <a:rPr lang="en-US" sz="4000" dirty="0" smtClean="0">
                <a:latin typeface="Corbel"/>
                <a:cs typeface="Corbel"/>
              </a:rPr>
              <a:t>elievers </a:t>
            </a:r>
            <a:r>
              <a:rPr lang="en-US" sz="4000" dirty="0">
                <a:latin typeface="Corbel"/>
                <a:cs typeface="Corbel"/>
              </a:rPr>
              <a:t>to guide, teach, and empower </a:t>
            </a:r>
            <a:endParaRPr lang="en-US" sz="4000" dirty="0" smtClean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convicts </a:t>
            </a:r>
            <a:r>
              <a:rPr lang="en-US" sz="4000" dirty="0">
                <a:latin typeface="Corbel"/>
                <a:cs typeface="Corbel"/>
              </a:rPr>
              <a:t>the world of its guilt regarding </a:t>
            </a:r>
            <a:r>
              <a:rPr lang="en-US" sz="4000" dirty="0" smtClean="0">
                <a:latin typeface="Corbel"/>
                <a:cs typeface="Corbel"/>
              </a:rPr>
              <a:t>sin</a:t>
            </a:r>
            <a:endParaRPr lang="en-US" sz="4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2267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04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211" y="1052826"/>
            <a:ext cx="720157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“Trade in a little of </a:t>
            </a:r>
            <a:r>
              <a:rPr lang="en-US" sz="6600" b="1" dirty="0" smtClean="0"/>
              <a:t>your </a:t>
            </a:r>
            <a:r>
              <a:rPr lang="en-US" sz="6600" b="1" dirty="0"/>
              <a:t>absolute certainty for divine mystery.”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1619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&amp; Empirical Evidence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6000" dirty="0">
                <a:latin typeface="Corbel"/>
                <a:cs typeface="Corbel"/>
              </a:rPr>
              <a:t>God exists</a:t>
            </a:r>
          </a:p>
          <a:p>
            <a:pPr lvl="0"/>
            <a:r>
              <a:rPr lang="en-US" sz="6000" dirty="0">
                <a:latin typeface="Corbel"/>
                <a:cs typeface="Corbel"/>
              </a:rPr>
              <a:t>God has revealed himself to us. </a:t>
            </a:r>
          </a:p>
          <a:p>
            <a:endParaRPr lang="en-US" sz="6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1798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of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400" dirty="0" smtClean="0">
                <a:latin typeface="Corbel"/>
                <a:cs typeface="Corbel"/>
              </a:rPr>
              <a:t>Israel </a:t>
            </a:r>
            <a:r>
              <a:rPr lang="mr-IN" sz="4400" dirty="0" smtClean="0">
                <a:latin typeface="Corbel"/>
                <a:cs typeface="Corbel"/>
              </a:rPr>
              <a:t>–</a:t>
            </a:r>
            <a:r>
              <a:rPr lang="en-US" sz="4400" dirty="0" smtClean="0">
                <a:latin typeface="Corbel"/>
                <a:cs typeface="Corbel"/>
              </a:rPr>
              <a:t> God of the OT and NT</a:t>
            </a:r>
            <a:endParaRPr lang="en-US" sz="4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0370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ADJUSTEDNONRAW_thumb_10c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668462"/>
            <a:ext cx="8229600" cy="5457701"/>
          </a:xfrm>
        </p:spPr>
      </p:pic>
    </p:spTree>
    <p:extLst>
      <p:ext uri="{BB962C8B-B14F-4D97-AF65-F5344CB8AC3E}">
        <p14:creationId xmlns:p14="http://schemas.microsoft.com/office/powerpoint/2010/main" val="83690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ADJUSTEDNONRAW_thumb_12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7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TD68tTz+mdDhV46ysDw_thumb_10f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89" y="300807"/>
            <a:ext cx="4935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4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ADJUSTEDNONRAW_thumb_111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7110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ADJUSTEDNONRAW_thumb_12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534770"/>
            <a:ext cx="8229600" cy="5591394"/>
          </a:xfrm>
        </p:spPr>
      </p:pic>
    </p:spTree>
    <p:extLst>
      <p:ext uri="{BB962C8B-B14F-4D97-AF65-F5344CB8AC3E}">
        <p14:creationId xmlns:p14="http://schemas.microsoft.com/office/powerpoint/2010/main" val="318502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ADJUSTEDNONRAW_thumb_124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>
          <a:xfrm>
            <a:off x="457200" y="367654"/>
            <a:ext cx="8229600" cy="5758509"/>
          </a:xfrm>
        </p:spPr>
      </p:pic>
    </p:spTree>
    <p:extLst>
      <p:ext uri="{BB962C8B-B14F-4D97-AF65-F5344CB8AC3E}">
        <p14:creationId xmlns:p14="http://schemas.microsoft.com/office/powerpoint/2010/main" val="45021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97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rbel"/>
              </a:rPr>
              <a:t>Definition</a:t>
            </a:r>
            <a:endParaRPr lang="en-US" dirty="0"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>
                <a:latin typeface="Corbel"/>
                <a:cs typeface="Corbel"/>
              </a:rPr>
              <a:t>T</a:t>
            </a:r>
            <a:r>
              <a:rPr lang="en-US" sz="4400" dirty="0" smtClean="0">
                <a:latin typeface="Corbel"/>
                <a:cs typeface="Corbel"/>
              </a:rPr>
              <a:t>he </a:t>
            </a:r>
            <a:r>
              <a:rPr lang="en-US" sz="4400" dirty="0">
                <a:latin typeface="Corbel"/>
                <a:cs typeface="Corbel"/>
              </a:rPr>
              <a:t>one God of Christianity is an active being that is defined by his works </a:t>
            </a:r>
            <a:r>
              <a:rPr lang="en-US" sz="4400" dirty="0" smtClean="0">
                <a:latin typeface="Corbel"/>
                <a:cs typeface="Corbel"/>
              </a:rPr>
              <a:t>and </a:t>
            </a:r>
            <a:r>
              <a:rPr lang="en-US" sz="4400" dirty="0">
                <a:latin typeface="Corbel"/>
                <a:cs typeface="Corbel"/>
              </a:rPr>
              <a:t>his attributes and is foremost revealed to us through Scripture.    In Christianity, God is one God, coexisting in three “persons” called the </a:t>
            </a:r>
            <a:r>
              <a:rPr lang="en-US" sz="4400" dirty="0" smtClean="0">
                <a:latin typeface="Corbel"/>
                <a:cs typeface="Corbel"/>
              </a:rPr>
              <a:t>Trinity</a:t>
            </a:r>
            <a:r>
              <a:rPr lang="mr-IN" sz="4400" dirty="0" smtClean="0">
                <a:latin typeface="Corbel"/>
                <a:cs typeface="Corbel"/>
              </a:rPr>
              <a:t>…</a:t>
            </a:r>
            <a:r>
              <a:rPr lang="en-US" sz="4400" dirty="0" smtClean="0">
                <a:latin typeface="Corbel"/>
                <a:cs typeface="Corbel"/>
              </a:rPr>
              <a:t>the </a:t>
            </a:r>
            <a:r>
              <a:rPr lang="en-US" sz="4400" dirty="0">
                <a:latin typeface="Corbel"/>
                <a:cs typeface="Corbel"/>
              </a:rPr>
              <a:t>Father, the Son, and the Holy Spirit.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7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 smtClean="0">
                <a:latin typeface="Corbel"/>
                <a:cs typeface="Corbel"/>
              </a:rPr>
              <a:t>3 areas that point us to God:</a:t>
            </a:r>
          </a:p>
          <a:p>
            <a:r>
              <a:rPr lang="en-US" sz="5400" dirty="0" smtClean="0">
                <a:latin typeface="Corbel"/>
                <a:cs typeface="Corbel"/>
              </a:rPr>
              <a:t>Creation</a:t>
            </a:r>
          </a:p>
          <a:p>
            <a:r>
              <a:rPr lang="en-US" sz="5400" dirty="0" smtClean="0">
                <a:latin typeface="Corbel"/>
                <a:cs typeface="Corbel"/>
              </a:rPr>
              <a:t>The Bible</a:t>
            </a:r>
          </a:p>
          <a:p>
            <a:r>
              <a:rPr lang="en-US" sz="5400" dirty="0" smtClean="0">
                <a:latin typeface="Corbel"/>
                <a:cs typeface="Corbel"/>
              </a:rPr>
              <a:t>History</a:t>
            </a:r>
          </a:p>
          <a:p>
            <a:pPr marL="0" indent="0" algn="ctr">
              <a:buNone/>
            </a:pPr>
            <a:r>
              <a:rPr lang="en-US" sz="5400" dirty="0" smtClean="0">
                <a:latin typeface="Corbel"/>
                <a:cs typeface="Corbel"/>
              </a:rPr>
              <a:t>Through revelation God speaks for Himself</a:t>
            </a:r>
            <a:endParaRPr lang="en-US" sz="5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0702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of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/>
                <a:cs typeface="Corbel"/>
              </a:rPr>
              <a:t>In the beginning, God (Gen 1:1)</a:t>
            </a:r>
          </a:p>
          <a:p>
            <a:r>
              <a:rPr lang="en-US" sz="4000" dirty="0" smtClean="0">
                <a:latin typeface="Corbel"/>
                <a:cs typeface="Corbel"/>
              </a:rPr>
              <a:t>Created heavens, earth, seas, land </a:t>
            </a:r>
          </a:p>
          <a:p>
            <a:r>
              <a:rPr lang="en-US" sz="4000" dirty="0" smtClean="0">
                <a:latin typeface="Corbel"/>
                <a:cs typeface="Corbel"/>
              </a:rPr>
              <a:t>God saw it was good</a:t>
            </a:r>
          </a:p>
          <a:p>
            <a:r>
              <a:rPr lang="en-US" sz="4000" dirty="0" smtClean="0">
                <a:latin typeface="Corbel"/>
                <a:cs typeface="Corbel"/>
              </a:rPr>
              <a:t>Created humans in God’s image (Gen 1:27)</a:t>
            </a:r>
          </a:p>
        </p:txBody>
      </p:sp>
    </p:spTree>
    <p:extLst>
      <p:ext uri="{BB962C8B-B14F-4D97-AF65-F5344CB8AC3E}">
        <p14:creationId xmlns:p14="http://schemas.microsoft.com/office/powerpoint/2010/main" val="270809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reveals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/>
                <a:cs typeface="Corbel"/>
              </a:rPr>
              <a:t>Psalm 19 </a:t>
            </a:r>
            <a:r>
              <a:rPr lang="mr-IN" sz="4000" dirty="0" smtClean="0">
                <a:latin typeface="Corbel"/>
                <a:cs typeface="Corbel"/>
              </a:rPr>
              <a:t>–</a:t>
            </a:r>
            <a:r>
              <a:rPr lang="en-US" sz="4000" dirty="0" smtClean="0">
                <a:latin typeface="Corbel"/>
                <a:cs typeface="Corbel"/>
              </a:rPr>
              <a:t> heavens declare the glory of God</a:t>
            </a:r>
          </a:p>
          <a:p>
            <a:r>
              <a:rPr lang="en-US" sz="4000" dirty="0" smtClean="0">
                <a:latin typeface="Corbel"/>
                <a:cs typeface="Corbel"/>
              </a:rPr>
              <a:t>General Revelation </a:t>
            </a:r>
          </a:p>
          <a:p>
            <a:r>
              <a:rPr lang="en-US" sz="4000" dirty="0" smtClean="0">
                <a:latin typeface="Corbel"/>
                <a:cs typeface="Corbel"/>
              </a:rPr>
              <a:t>God’s existence and power seen</a:t>
            </a:r>
          </a:p>
          <a:p>
            <a:r>
              <a:rPr lang="en-US" sz="4000" dirty="0" smtClean="0">
                <a:latin typeface="Corbel"/>
                <a:cs typeface="Corbel"/>
              </a:rPr>
              <a:t>Romans 1:20 </a:t>
            </a:r>
            <a:r>
              <a:rPr lang="mr-IN" sz="4000" dirty="0" smtClean="0">
                <a:latin typeface="Corbel"/>
                <a:cs typeface="Corbel"/>
              </a:rPr>
              <a:t>–</a:t>
            </a:r>
            <a:r>
              <a:rPr lang="en-US" sz="4000" dirty="0" smtClean="0">
                <a:latin typeface="Corbel"/>
                <a:cs typeface="Corbel"/>
              </a:rPr>
              <a:t> power and divine nature </a:t>
            </a:r>
            <a:endParaRPr lang="en-US" sz="4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634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of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Reveals nature (attributes), character, and work of God</a:t>
            </a:r>
          </a:p>
          <a:p>
            <a:r>
              <a:rPr lang="en-US" sz="4400" dirty="0" smtClean="0"/>
              <a:t>Special Revelation </a:t>
            </a:r>
            <a:r>
              <a:rPr lang="mr-IN" sz="4400" dirty="0" smtClean="0"/>
              <a:t>–</a:t>
            </a:r>
            <a:r>
              <a:rPr lang="en-US" sz="4400" dirty="0" smtClean="0"/>
              <a:t> God manifests Himself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385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123" y="785443"/>
            <a:ext cx="725170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rbel"/>
                <a:cs typeface="Corbel"/>
              </a:rPr>
              <a:t> “The objective of </a:t>
            </a:r>
            <a:r>
              <a:rPr lang="en-US" sz="3600" b="1" u="sng" dirty="0" smtClean="0">
                <a:latin typeface="Corbel"/>
                <a:cs typeface="Corbel"/>
              </a:rPr>
              <a:t>special revelation </a:t>
            </a:r>
            <a:r>
              <a:rPr lang="en-US" sz="3600" b="1" dirty="0" smtClean="0">
                <a:latin typeface="Corbel"/>
                <a:cs typeface="Corbel"/>
              </a:rPr>
              <a:t>was relationship.  The primary purpose of this revelation was not to enlarge the general scope of knowledge.  The knowledge </a:t>
            </a:r>
            <a:r>
              <a:rPr lang="en-US" sz="3600" b="1" i="1" dirty="0" smtClean="0">
                <a:latin typeface="Corbel"/>
                <a:cs typeface="Corbel"/>
              </a:rPr>
              <a:t>about</a:t>
            </a:r>
            <a:r>
              <a:rPr lang="en-US" sz="3600" b="1" dirty="0" smtClean="0">
                <a:latin typeface="Corbel"/>
                <a:cs typeface="Corbel"/>
              </a:rPr>
              <a:t> was for the purpose of knowledge </a:t>
            </a:r>
            <a:r>
              <a:rPr lang="en-US" sz="3600" b="1" i="1" dirty="0" smtClean="0">
                <a:latin typeface="Corbel"/>
                <a:cs typeface="Corbel"/>
              </a:rPr>
              <a:t>of.</a:t>
            </a:r>
            <a:r>
              <a:rPr lang="en-US" sz="3600" b="1" dirty="0" smtClean="0">
                <a:latin typeface="Corbel"/>
                <a:cs typeface="Corbel"/>
              </a:rPr>
              <a:t>”</a:t>
            </a:r>
            <a:r>
              <a:rPr lang="en-US" sz="3600" dirty="0" smtClean="0">
                <a:latin typeface="Corbel"/>
                <a:cs typeface="Corbel"/>
              </a:rPr>
              <a:t> (</a:t>
            </a:r>
            <a:r>
              <a:rPr lang="en-US" sz="3600" i="1" dirty="0" smtClean="0">
                <a:latin typeface="Corbel"/>
                <a:cs typeface="Corbel"/>
              </a:rPr>
              <a:t>Christian Theology </a:t>
            </a:r>
            <a:r>
              <a:rPr lang="en-US" sz="3600" dirty="0" smtClean="0">
                <a:latin typeface="Corbel"/>
                <a:cs typeface="Corbel"/>
              </a:rPr>
              <a:t>by Millard J. Erickson)</a:t>
            </a:r>
            <a:endParaRPr lang="en-US" sz="36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7537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revealed </a:t>
            </a:r>
            <a:r>
              <a:rPr lang="mr-IN" dirty="0" smtClean="0"/>
              <a:t>…</a:t>
            </a:r>
            <a:r>
              <a:rPr lang="en-US" dirty="0" smtClean="0"/>
              <a:t>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rbel"/>
                <a:cs typeface="Corbel"/>
              </a:rPr>
              <a:t>Names of God</a:t>
            </a:r>
          </a:p>
          <a:p>
            <a:r>
              <a:rPr lang="en-US" sz="4000" dirty="0" smtClean="0">
                <a:latin typeface="Corbel"/>
                <a:cs typeface="Corbel"/>
              </a:rPr>
              <a:t>Over 100 names in Scripture</a:t>
            </a:r>
          </a:p>
          <a:p>
            <a:r>
              <a:rPr lang="en-US" sz="4000" dirty="0" smtClean="0">
                <a:latin typeface="Corbel"/>
                <a:cs typeface="Corbel"/>
              </a:rPr>
              <a:t>I AM (Exodus 3:14)</a:t>
            </a:r>
          </a:p>
          <a:p>
            <a:r>
              <a:rPr lang="en-US" sz="4000" dirty="0" smtClean="0">
                <a:latin typeface="Corbel"/>
                <a:cs typeface="Corbel"/>
              </a:rPr>
              <a:t>Trust in the name of the Lord (Ps 20:7)</a:t>
            </a:r>
            <a:endParaRPr lang="en-US" sz="4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8154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12516</TotalTime>
  <Words>789</Words>
  <Application>Microsoft Macintosh PowerPoint</Application>
  <PresentationFormat>On-screen Show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Executive</vt:lpstr>
      <vt:lpstr>Who is God?</vt:lpstr>
      <vt:lpstr>Rational &amp; Empirical Evidence show</vt:lpstr>
      <vt:lpstr>Definition</vt:lpstr>
      <vt:lpstr>Who is God?</vt:lpstr>
      <vt:lpstr>God of Creation</vt:lpstr>
      <vt:lpstr>Creation reveals God</vt:lpstr>
      <vt:lpstr>God of the Bible</vt:lpstr>
      <vt:lpstr>PowerPoint Presentation</vt:lpstr>
      <vt:lpstr>God is revealed … Names</vt:lpstr>
      <vt:lpstr>Jehovah…</vt:lpstr>
      <vt:lpstr>God is revealed…Attributes</vt:lpstr>
      <vt:lpstr>God is revealed…Attributes</vt:lpstr>
      <vt:lpstr>God is revealed…character</vt:lpstr>
      <vt:lpstr>God is revealed…character</vt:lpstr>
      <vt:lpstr>Godhead = Trinity</vt:lpstr>
      <vt:lpstr>Jesus</vt:lpstr>
      <vt:lpstr>Holy Spirit</vt:lpstr>
      <vt:lpstr>PowerPoint Presentation</vt:lpstr>
      <vt:lpstr>PowerPoint Presentation</vt:lpstr>
      <vt:lpstr>God of 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Nyack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 Schepens</dc:creator>
  <cp:lastModifiedBy>Dona Schepens</cp:lastModifiedBy>
  <cp:revision>26</cp:revision>
  <dcterms:created xsi:type="dcterms:W3CDTF">2019-01-25T21:11:26Z</dcterms:created>
  <dcterms:modified xsi:type="dcterms:W3CDTF">2019-02-03T13:48:09Z</dcterms:modified>
</cp:coreProperties>
</file>