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8" r:id="rId3"/>
    <p:sldId id="260" r:id="rId4"/>
    <p:sldId id="259" r:id="rId5"/>
    <p:sldId id="266" r:id="rId6"/>
    <p:sldId id="265" r:id="rId7"/>
    <p:sldId id="269" r:id="rId8"/>
    <p:sldId id="268" r:id="rId9"/>
    <p:sldId id="277" r:id="rId10"/>
    <p:sldId id="281" r:id="rId11"/>
    <p:sldId id="272" r:id="rId12"/>
    <p:sldId id="273" r:id="rId13"/>
    <p:sldId id="274" r:id="rId14"/>
    <p:sldId id="279" r:id="rId15"/>
    <p:sldId id="287" r:id="rId16"/>
    <p:sldId id="278" r:id="rId17"/>
    <p:sldId id="288" r:id="rId18"/>
    <p:sldId id="289" r:id="rId19"/>
    <p:sldId id="280" r:id="rId20"/>
    <p:sldId id="282" r:id="rId21"/>
    <p:sldId id="283" r:id="rId22"/>
    <p:sldId id="284" r:id="rId23"/>
    <p:sldId id="285" r:id="rId24"/>
    <p:sldId id="290" r:id="rId25"/>
    <p:sldId id="293" r:id="rId26"/>
    <p:sldId id="291" r:id="rId27"/>
    <p:sldId id="29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8"/>
    <p:restoredTop sz="94643"/>
  </p:normalViewPr>
  <p:slideViewPr>
    <p:cSldViewPr snapToGrid="0" snapToObjects="1">
      <p:cViewPr>
        <p:scale>
          <a:sx n="64" d="100"/>
          <a:sy n="64" d="100"/>
        </p:scale>
        <p:origin x="-108"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8/11/2019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8/11/2019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8/11/2019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8/11/2019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AA545-AFBE-DB4B-845A-D7605652984C}"/>
              </a:ext>
            </a:extLst>
          </p:cNvPr>
          <p:cNvSpPr>
            <a:spLocks noGrp="1"/>
          </p:cNvSpPr>
          <p:nvPr>
            <p:ph type="ctrTitle"/>
          </p:nvPr>
        </p:nvSpPr>
        <p:spPr/>
        <p:txBody>
          <a:bodyPr>
            <a:normAutofit fontScale="90000"/>
          </a:bodyPr>
          <a:lstStyle/>
          <a:p>
            <a:r>
              <a:rPr lang="en-US" sz="4400" dirty="0"/>
              <a:t>ACT 17: what is distracting you from God?</a:t>
            </a:r>
          </a:p>
        </p:txBody>
      </p:sp>
      <p:sp>
        <p:nvSpPr>
          <p:cNvPr id="3" name="Subtitle 2">
            <a:extLst>
              <a:ext uri="{FF2B5EF4-FFF2-40B4-BE49-F238E27FC236}">
                <a16:creationId xmlns:a16="http://schemas.microsoft.com/office/drawing/2014/main" xmlns="" id="{A2FC3EF5-8991-DB43-B17C-B68992CFC5CA}"/>
              </a:ext>
            </a:extLst>
          </p:cNvPr>
          <p:cNvSpPr>
            <a:spLocks noGrp="1"/>
          </p:cNvSpPr>
          <p:nvPr>
            <p:ph type="subTitle" idx="1"/>
          </p:nvPr>
        </p:nvSpPr>
        <p:spPr>
          <a:xfrm>
            <a:off x="2695194" y="4687074"/>
            <a:ext cx="6801612" cy="1239894"/>
          </a:xfrm>
        </p:spPr>
        <p:txBody>
          <a:bodyPr/>
          <a:lstStyle/>
          <a:p>
            <a:r>
              <a:rPr lang="en-US" dirty="0"/>
              <a:t>By : Mary Dzibela</a:t>
            </a:r>
          </a:p>
        </p:txBody>
      </p:sp>
    </p:spTree>
    <p:extLst>
      <p:ext uri="{BB962C8B-B14F-4D97-AF65-F5344CB8AC3E}">
        <p14:creationId xmlns:p14="http://schemas.microsoft.com/office/powerpoint/2010/main" val="299633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7CBAA1-C3ED-204B-B3F3-623420AEBE94}"/>
              </a:ext>
            </a:extLst>
          </p:cNvPr>
          <p:cNvPicPr>
            <a:picLocks noChangeAspect="1"/>
          </p:cNvPicPr>
          <p:nvPr/>
        </p:nvPicPr>
        <p:blipFill>
          <a:blip r:embed="rId2"/>
          <a:stretch>
            <a:fillRect/>
          </a:stretch>
        </p:blipFill>
        <p:spPr>
          <a:xfrm>
            <a:off x="2317898" y="753754"/>
            <a:ext cx="7546057" cy="5179213"/>
          </a:xfrm>
          <a:prstGeom prst="rect">
            <a:avLst/>
          </a:prstGeom>
        </p:spPr>
      </p:pic>
    </p:spTree>
    <p:extLst>
      <p:ext uri="{BB962C8B-B14F-4D97-AF65-F5344CB8AC3E}">
        <p14:creationId xmlns:p14="http://schemas.microsoft.com/office/powerpoint/2010/main" val="1255696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A893F36-B853-7945-AA14-0D08B34AEDE1}"/>
              </a:ext>
            </a:extLst>
          </p:cNvPr>
          <p:cNvSpPr txBox="1"/>
          <p:nvPr/>
        </p:nvSpPr>
        <p:spPr>
          <a:xfrm>
            <a:off x="4192857" y="2653986"/>
            <a:ext cx="7560527" cy="1107996"/>
          </a:xfrm>
          <a:prstGeom prst="rect">
            <a:avLst/>
          </a:prstGeom>
          <a:noFill/>
        </p:spPr>
        <p:txBody>
          <a:bodyPr wrap="square" rtlCol="0">
            <a:spAutoFit/>
          </a:bodyPr>
          <a:lstStyle/>
          <a:p>
            <a:r>
              <a:rPr lang="en-US" sz="6600" dirty="0">
                <a:solidFill>
                  <a:schemeClr val="bg1"/>
                </a:solidFill>
              </a:rPr>
              <a:t>Great Job! </a:t>
            </a:r>
          </a:p>
        </p:txBody>
      </p:sp>
    </p:spTree>
    <p:extLst>
      <p:ext uri="{BB962C8B-B14F-4D97-AF65-F5344CB8AC3E}">
        <p14:creationId xmlns:p14="http://schemas.microsoft.com/office/powerpoint/2010/main" val="16444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FD71B28-ED6B-A945-9560-14E27C48BF84}"/>
              </a:ext>
            </a:extLst>
          </p:cNvPr>
          <p:cNvPicPr>
            <a:picLocks noChangeAspect="1"/>
          </p:cNvPicPr>
          <p:nvPr/>
        </p:nvPicPr>
        <p:blipFill>
          <a:blip r:embed="rId2"/>
          <a:stretch>
            <a:fillRect/>
          </a:stretch>
        </p:blipFill>
        <p:spPr>
          <a:xfrm>
            <a:off x="825191" y="780586"/>
            <a:ext cx="10697736" cy="5140712"/>
          </a:xfrm>
          <a:prstGeom prst="rect">
            <a:avLst/>
          </a:prstGeom>
        </p:spPr>
      </p:pic>
    </p:spTree>
    <p:extLst>
      <p:ext uri="{BB962C8B-B14F-4D97-AF65-F5344CB8AC3E}">
        <p14:creationId xmlns:p14="http://schemas.microsoft.com/office/powerpoint/2010/main" val="1549617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A7C3E8F-8416-EA43-80C3-61BEACC87DB9}"/>
              </a:ext>
            </a:extLst>
          </p:cNvPr>
          <p:cNvPicPr>
            <a:picLocks noChangeAspect="1"/>
          </p:cNvPicPr>
          <p:nvPr/>
        </p:nvPicPr>
        <p:blipFill rotWithShape="1">
          <a:blip r:embed="rId2"/>
          <a:srcRect b="5498"/>
          <a:stretch/>
        </p:blipFill>
        <p:spPr>
          <a:xfrm>
            <a:off x="2207928" y="837908"/>
            <a:ext cx="7805854" cy="4938421"/>
          </a:xfrm>
          <a:prstGeom prst="rect">
            <a:avLst/>
          </a:prstGeom>
        </p:spPr>
      </p:pic>
    </p:spTree>
    <p:extLst>
      <p:ext uri="{BB962C8B-B14F-4D97-AF65-F5344CB8AC3E}">
        <p14:creationId xmlns:p14="http://schemas.microsoft.com/office/powerpoint/2010/main" val="380267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E6B915-76DF-6648-B58D-067ABD1FC4C3}"/>
              </a:ext>
            </a:extLst>
          </p:cNvPr>
          <p:cNvPicPr>
            <a:picLocks noChangeAspect="1"/>
          </p:cNvPicPr>
          <p:nvPr/>
        </p:nvPicPr>
        <p:blipFill>
          <a:blip r:embed="rId2"/>
          <a:stretch>
            <a:fillRect/>
          </a:stretch>
        </p:blipFill>
        <p:spPr>
          <a:xfrm>
            <a:off x="2074131" y="702180"/>
            <a:ext cx="8408020" cy="5446636"/>
          </a:xfrm>
          <a:prstGeom prst="rect">
            <a:avLst/>
          </a:prstGeom>
        </p:spPr>
      </p:pic>
    </p:spTree>
    <p:extLst>
      <p:ext uri="{BB962C8B-B14F-4D97-AF65-F5344CB8AC3E}">
        <p14:creationId xmlns:p14="http://schemas.microsoft.com/office/powerpoint/2010/main" val="197383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CE03C1-8166-2645-81F9-5A272528B2C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6A08141C-56E4-0247-9AA8-065AA332BECC}"/>
              </a:ext>
            </a:extLst>
          </p:cNvPr>
          <p:cNvPicPr>
            <a:picLocks noChangeAspect="1"/>
          </p:cNvPicPr>
          <p:nvPr/>
        </p:nvPicPr>
        <p:blipFill>
          <a:blip r:embed="rId3"/>
          <a:stretch>
            <a:fillRect/>
          </a:stretch>
        </p:blipFill>
        <p:spPr>
          <a:xfrm>
            <a:off x="2216727" y="1177635"/>
            <a:ext cx="7093533" cy="4128655"/>
          </a:xfrm>
          <a:prstGeom prst="rect">
            <a:avLst/>
          </a:prstGeom>
        </p:spPr>
      </p:pic>
    </p:spTree>
    <p:extLst>
      <p:ext uri="{BB962C8B-B14F-4D97-AF65-F5344CB8AC3E}">
        <p14:creationId xmlns:p14="http://schemas.microsoft.com/office/powerpoint/2010/main" val="223997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F14132-973C-8C41-B42E-A35C42C49092}"/>
              </a:ext>
            </a:extLst>
          </p:cNvPr>
          <p:cNvPicPr>
            <a:picLocks noChangeAspect="1"/>
          </p:cNvPicPr>
          <p:nvPr/>
        </p:nvPicPr>
        <p:blipFill>
          <a:blip r:embed="rId2"/>
          <a:stretch>
            <a:fillRect/>
          </a:stretch>
        </p:blipFill>
        <p:spPr>
          <a:xfrm>
            <a:off x="1739589" y="669073"/>
            <a:ext cx="9086783" cy="5088598"/>
          </a:xfrm>
          <a:prstGeom prst="rect">
            <a:avLst/>
          </a:prstGeom>
        </p:spPr>
      </p:pic>
    </p:spTree>
    <p:extLst>
      <p:ext uri="{BB962C8B-B14F-4D97-AF65-F5344CB8AC3E}">
        <p14:creationId xmlns:p14="http://schemas.microsoft.com/office/powerpoint/2010/main" val="3511448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0EB730-635D-DF45-8529-2BA220EC28CB}"/>
              </a:ext>
            </a:extLst>
          </p:cNvPr>
          <p:cNvPicPr>
            <a:picLocks noChangeAspect="1"/>
          </p:cNvPicPr>
          <p:nvPr/>
        </p:nvPicPr>
        <p:blipFill>
          <a:blip r:embed="rId2">
            <a:extLst/>
          </a:blip>
          <a:stretch>
            <a:fillRect/>
          </a:stretch>
        </p:blipFill>
        <p:spPr>
          <a:xfrm>
            <a:off x="2377115" y="1128822"/>
            <a:ext cx="7616826" cy="4251252"/>
          </a:xfrm>
          <a:prstGeom prst="rect">
            <a:avLst/>
          </a:prstGeom>
        </p:spPr>
      </p:pic>
    </p:spTree>
    <p:extLst>
      <p:ext uri="{BB962C8B-B14F-4D97-AF65-F5344CB8AC3E}">
        <p14:creationId xmlns:p14="http://schemas.microsoft.com/office/powerpoint/2010/main" val="115025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3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C29CC72-C5B8-0A45-8D66-F991660832D6}"/>
              </a:ext>
            </a:extLst>
          </p:cNvPr>
          <p:cNvPicPr>
            <a:picLocks noChangeAspect="1"/>
          </p:cNvPicPr>
          <p:nvPr/>
        </p:nvPicPr>
        <p:blipFill rotWithShape="1">
          <a:blip r:embed="rId2"/>
          <a:srcRect l="24296" t="919" r="46977" b="35129"/>
          <a:stretch/>
        </p:blipFill>
        <p:spPr>
          <a:xfrm>
            <a:off x="2983832" y="1248937"/>
            <a:ext cx="5759115" cy="4737040"/>
          </a:xfrm>
          <a:prstGeom prst="rect">
            <a:avLst/>
          </a:prstGeom>
        </p:spPr>
      </p:pic>
    </p:spTree>
    <p:extLst>
      <p:ext uri="{BB962C8B-B14F-4D97-AF65-F5344CB8AC3E}">
        <p14:creationId xmlns:p14="http://schemas.microsoft.com/office/powerpoint/2010/main" val="357746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90821F-F2E9-7843-BDEB-514230B0BAE4}"/>
              </a:ext>
            </a:extLst>
          </p:cNvPr>
          <p:cNvSpPr txBox="1"/>
          <p:nvPr/>
        </p:nvSpPr>
        <p:spPr>
          <a:xfrm>
            <a:off x="3657599" y="2943922"/>
            <a:ext cx="4616606" cy="1107996"/>
          </a:xfrm>
          <a:prstGeom prst="rect">
            <a:avLst/>
          </a:prstGeom>
          <a:noFill/>
        </p:spPr>
        <p:txBody>
          <a:bodyPr wrap="square" rtlCol="0">
            <a:spAutoFit/>
          </a:bodyPr>
          <a:lstStyle/>
          <a:p>
            <a:r>
              <a:rPr lang="en-US" sz="6600" dirty="0">
                <a:solidFill>
                  <a:schemeClr val="bg1"/>
                </a:solidFill>
                <a:latin typeface="Bangla MN" pitchFamily="2" charset="0"/>
                <a:cs typeface="Bangla MN" pitchFamily="2" charset="0"/>
              </a:rPr>
              <a:t>Name It !!</a:t>
            </a:r>
          </a:p>
        </p:txBody>
      </p:sp>
    </p:spTree>
    <p:extLst>
      <p:ext uri="{BB962C8B-B14F-4D97-AF65-F5344CB8AC3E}">
        <p14:creationId xmlns:p14="http://schemas.microsoft.com/office/powerpoint/2010/main" val="110192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010E4DF-AC49-0348-B7E9-D87DCFB36522}"/>
              </a:ext>
            </a:extLst>
          </p:cNvPr>
          <p:cNvSpPr txBox="1"/>
          <p:nvPr/>
        </p:nvSpPr>
        <p:spPr>
          <a:xfrm>
            <a:off x="404037" y="255181"/>
            <a:ext cx="11483162" cy="8463855"/>
          </a:xfrm>
          <a:prstGeom prst="rect">
            <a:avLst/>
          </a:prstGeom>
          <a:noFill/>
        </p:spPr>
        <p:txBody>
          <a:bodyPr wrap="square" rtlCol="0">
            <a:spAutoFit/>
          </a:bodyPr>
          <a:lstStyle/>
          <a:p>
            <a:pPr>
              <a:lnSpc>
                <a:spcPct val="200000"/>
              </a:lnSpc>
            </a:pPr>
            <a:r>
              <a:rPr lang="en-US" sz="2800" b="1" dirty="0">
                <a:latin typeface="Bangla MN" pitchFamily="2" charset="0"/>
                <a:cs typeface="Bangla MN" pitchFamily="2" charset="0"/>
              </a:rPr>
              <a:t>Page . 899</a:t>
            </a:r>
          </a:p>
          <a:p>
            <a:pPr>
              <a:lnSpc>
                <a:spcPct val="200000"/>
              </a:lnSpc>
            </a:pPr>
            <a:r>
              <a:rPr lang="en-US" sz="2000" b="1" dirty="0">
                <a:latin typeface="Bangla MN" pitchFamily="2" charset="0"/>
                <a:cs typeface="Bangla MN" pitchFamily="2" charset="0"/>
              </a:rPr>
              <a:t>Act 17:16-18 -  </a:t>
            </a:r>
            <a:r>
              <a:rPr lang="en-US" sz="2200" dirty="0">
                <a:latin typeface="Bangla MN" pitchFamily="2" charset="0"/>
                <a:cs typeface="Bangla MN" pitchFamily="2" charset="0"/>
              </a:rPr>
              <a:t>16 While Paul was waiting for them in Athens, he was greatly distressed to see that the city was full of idols. 17 So he reasoned in the synagogue with both Jews and God-fearing Greeks, as well as in the marketplace day by day with those who happened to be there. 18 A group of Epicurean and Stoic philosophers began to debate with him. Some of them asked, “What is this babbler trying to say?” Others remarked, “He seems to be advocating foreign gods.” They said this because Paul was preaching the good news about Jesus and the resurrection.</a:t>
            </a:r>
          </a:p>
          <a:p>
            <a:r>
              <a:rPr lang="en-US" sz="3200" dirty="0"/>
              <a:t/>
            </a:r>
            <a:br>
              <a:rPr lang="en-US" sz="3200" dirty="0"/>
            </a:br>
            <a:r>
              <a:rPr lang="en-US" sz="3200" dirty="0"/>
              <a:t/>
            </a:r>
            <a:br>
              <a:rPr lang="en-US" sz="3200" dirty="0"/>
            </a:br>
            <a:endParaRPr lang="en-US" sz="3200" dirty="0">
              <a:latin typeface="Bangla MN" pitchFamily="2" charset="0"/>
              <a:cs typeface="Bangla MN" pitchFamily="2" charset="0"/>
            </a:endParaRPr>
          </a:p>
          <a:p>
            <a:endParaRPr lang="en-US" sz="2000" dirty="0">
              <a:latin typeface="Bangla MN" pitchFamily="2" charset="0"/>
              <a:cs typeface="Bangla MN" pitchFamily="2" charset="0"/>
            </a:endParaRPr>
          </a:p>
          <a:p>
            <a:r>
              <a:rPr lang="en-US" sz="2000" dirty="0">
                <a:latin typeface="Bangla MN" pitchFamily="2" charset="0"/>
                <a:cs typeface="Bangla MN" pitchFamily="2" charset="0"/>
              </a:rPr>
              <a:t> </a:t>
            </a:r>
          </a:p>
        </p:txBody>
      </p:sp>
    </p:spTree>
    <p:extLst>
      <p:ext uri="{BB962C8B-B14F-4D97-AF65-F5344CB8AC3E}">
        <p14:creationId xmlns:p14="http://schemas.microsoft.com/office/powerpoint/2010/main" val="4047487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6C7C9380-7C29-264C-8EE4-A4F817BCC585}"/>
              </a:ext>
            </a:extLst>
          </p:cNvPr>
          <p:cNvSpPr/>
          <p:nvPr/>
        </p:nvSpPr>
        <p:spPr>
          <a:xfrm>
            <a:off x="786808" y="531628"/>
            <a:ext cx="10909005" cy="5816977"/>
          </a:xfrm>
          <a:prstGeom prst="rect">
            <a:avLst/>
          </a:prstGeom>
        </p:spPr>
        <p:txBody>
          <a:bodyPr wrap="square">
            <a:spAutoFit/>
          </a:bodyPr>
          <a:lstStyle/>
          <a:p>
            <a:pPr>
              <a:lnSpc>
                <a:spcPct val="150000"/>
              </a:lnSpc>
            </a:pPr>
            <a:r>
              <a:rPr lang="en-US" sz="2200" b="1" i="1" dirty="0">
                <a:latin typeface="Bangla MN" pitchFamily="2" charset="0"/>
                <a:cs typeface="Bangla MN" pitchFamily="2" charset="0"/>
              </a:rPr>
              <a:t>Epicureans - </a:t>
            </a:r>
            <a:r>
              <a:rPr lang="en-US" sz="2200" dirty="0">
                <a:latin typeface="Bangla MN" pitchFamily="2" charset="0"/>
                <a:cs typeface="Bangla MN" pitchFamily="2" charset="0"/>
              </a:rPr>
              <a:t> “pursued pleasure as the chief purpose in life, and valued most of all the pleasure of a peaceful life, free from pain, disturbing passions and superstitious fears (including the fear of death). They did not deny the existence of gods, but believed that they had nothing to do with man.”</a:t>
            </a:r>
          </a:p>
          <a:p>
            <a:pPr marL="285750" indent="-285750">
              <a:lnSpc>
                <a:spcPct val="150000"/>
              </a:lnSpc>
              <a:buFontTx/>
              <a:buChar char="-"/>
            </a:pPr>
            <a:endParaRPr lang="en-US" sz="2200" dirty="0">
              <a:latin typeface="Bangla MN" pitchFamily="2" charset="0"/>
              <a:cs typeface="Bangla MN" pitchFamily="2" charset="0"/>
            </a:endParaRPr>
          </a:p>
          <a:p>
            <a:pPr>
              <a:lnSpc>
                <a:spcPct val="150000"/>
              </a:lnSpc>
            </a:pPr>
            <a:r>
              <a:rPr lang="en-US" sz="2200" b="1" dirty="0">
                <a:latin typeface="Bangla MN" pitchFamily="2" charset="0"/>
                <a:cs typeface="Bangla MN" pitchFamily="2" charset="0"/>
              </a:rPr>
              <a:t>Stoic philosophers- </a:t>
            </a:r>
            <a:r>
              <a:rPr lang="en-US" sz="2200" dirty="0">
                <a:latin typeface="Bangla MN" pitchFamily="2" charset="0"/>
                <a:cs typeface="Bangla MN" pitchFamily="2" charset="0"/>
              </a:rPr>
              <a:t>“The Stoics believed that everything was god, and god was in everything. So they believed that all things, good or evil, were from “god,” and so nothing should be resisted, and they believed there was no particular direction or destiny for mankind.” </a:t>
            </a:r>
          </a:p>
          <a:p>
            <a:pPr>
              <a:lnSpc>
                <a:spcPct val="150000"/>
              </a:lnSpc>
            </a:pPr>
            <a:r>
              <a:rPr lang="en-US" sz="2000" b="1" dirty="0">
                <a:latin typeface="Bangla MN" pitchFamily="2" charset="0"/>
                <a:cs typeface="Bangla MN" pitchFamily="2" charset="0"/>
              </a:rPr>
              <a:t>   							</a:t>
            </a:r>
            <a:r>
              <a:rPr lang="en-US" sz="3200" b="1" dirty="0">
                <a:latin typeface="Bangla MN" pitchFamily="2" charset="0"/>
                <a:cs typeface="Bangla MN" pitchFamily="2" charset="0"/>
              </a:rPr>
              <a:t>	They </a:t>
            </a:r>
            <a:r>
              <a:rPr lang="en-US" sz="3200" b="1">
                <a:latin typeface="Bangla MN" pitchFamily="2" charset="0"/>
                <a:cs typeface="Bangla MN" pitchFamily="2" charset="0"/>
              </a:rPr>
              <a:t>were </a:t>
            </a:r>
            <a:r>
              <a:rPr lang="en-US" sz="3200" b="1" smtClean="0">
                <a:latin typeface="Bangla MN" pitchFamily="2" charset="0"/>
                <a:cs typeface="Bangla MN" pitchFamily="2" charset="0"/>
              </a:rPr>
              <a:t>deists! </a:t>
            </a:r>
            <a:r>
              <a:rPr lang="en-US" b="1" dirty="0"/>
              <a:t/>
            </a:r>
            <a:br>
              <a:rPr lang="en-US" b="1" dirty="0"/>
            </a:br>
            <a:endParaRPr lang="en-US" b="1" dirty="0">
              <a:latin typeface="Bangla MN" pitchFamily="2" charset="0"/>
              <a:cs typeface="Bangla MN" pitchFamily="2" charset="0"/>
            </a:endParaRPr>
          </a:p>
        </p:txBody>
      </p:sp>
    </p:spTree>
    <p:extLst>
      <p:ext uri="{BB962C8B-B14F-4D97-AF65-F5344CB8AC3E}">
        <p14:creationId xmlns:p14="http://schemas.microsoft.com/office/powerpoint/2010/main" val="311161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C138EC2-9AB9-CB48-A440-5BCC0CF3CA64}"/>
              </a:ext>
            </a:extLst>
          </p:cNvPr>
          <p:cNvSpPr txBox="1"/>
          <p:nvPr/>
        </p:nvSpPr>
        <p:spPr>
          <a:xfrm>
            <a:off x="1339703" y="1743738"/>
            <a:ext cx="9760688" cy="3477875"/>
          </a:xfrm>
          <a:prstGeom prst="rect">
            <a:avLst/>
          </a:prstGeom>
          <a:noFill/>
        </p:spPr>
        <p:txBody>
          <a:bodyPr wrap="square" rtlCol="0">
            <a:spAutoFit/>
          </a:bodyPr>
          <a:lstStyle/>
          <a:p>
            <a:r>
              <a:rPr lang="en-US" sz="3600" dirty="0"/>
              <a:t>  Act 17: 19</a:t>
            </a:r>
            <a:r>
              <a:rPr lang="en-US" sz="3600" b="1" dirty="0"/>
              <a:t> -</a:t>
            </a:r>
            <a:r>
              <a:rPr lang="en-US" sz="3600" dirty="0"/>
              <a:t>Then they took him and brought him to a meeting of the Areopagus, where they said to him, “May we know what this new teaching is that you are presenting? </a:t>
            </a:r>
          </a:p>
          <a:p>
            <a:endParaRPr lang="en-US" sz="2200" dirty="0"/>
          </a:p>
          <a:p>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494041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233C7E8-24AD-3B41-B8BA-792B32A518F2}"/>
              </a:ext>
            </a:extLst>
          </p:cNvPr>
          <p:cNvSpPr txBox="1"/>
          <p:nvPr/>
        </p:nvSpPr>
        <p:spPr>
          <a:xfrm>
            <a:off x="691115" y="447334"/>
            <a:ext cx="10717619" cy="6410666"/>
          </a:xfrm>
          <a:prstGeom prst="rect">
            <a:avLst/>
          </a:prstGeom>
          <a:noFill/>
        </p:spPr>
        <p:txBody>
          <a:bodyPr wrap="square" rtlCol="0">
            <a:spAutoFit/>
          </a:bodyPr>
          <a:lstStyle/>
          <a:p>
            <a:pPr>
              <a:lnSpc>
                <a:spcPct val="200000"/>
              </a:lnSpc>
            </a:pPr>
            <a:r>
              <a:rPr lang="en-US" sz="2200" b="1" dirty="0"/>
              <a:t>Act 17:20-23 – “20 </a:t>
            </a:r>
            <a:r>
              <a:rPr lang="en-US" sz="2200" dirty="0"/>
              <a:t>You are bringing some strange ideas to our ears, and we would like to know what they mean.”</a:t>
            </a:r>
            <a:r>
              <a:rPr lang="en-US" sz="2200" b="1" dirty="0"/>
              <a:t>21 </a:t>
            </a:r>
            <a:r>
              <a:rPr lang="en-US" sz="2200" dirty="0"/>
              <a:t>(All the Athenians and the foreigners who lived there spent their time doing nothing but talking about and listening to the latest ideas.)</a:t>
            </a:r>
            <a:r>
              <a:rPr lang="en-US" sz="2200" b="1" dirty="0"/>
              <a:t>22 </a:t>
            </a:r>
            <a:r>
              <a:rPr lang="en-US" sz="2200" dirty="0"/>
              <a:t>Paul then stood up in the meeting of the Areopagus and said: “People of Athens! I see that in every way you are very religious. </a:t>
            </a:r>
            <a:r>
              <a:rPr lang="en-US" sz="2200" b="1" dirty="0"/>
              <a:t>23 </a:t>
            </a:r>
            <a:r>
              <a:rPr lang="en-US" sz="2200" dirty="0"/>
              <a:t>For as I walked around and looked carefully at your objects of worship, I even found an altar with this inscription: </a:t>
            </a:r>
            <a:r>
              <a:rPr lang="en-US" sz="2200" b="1" i="1" dirty="0"/>
              <a:t>to an unknown god. </a:t>
            </a:r>
            <a:r>
              <a:rPr lang="en-US" sz="2200" dirty="0"/>
              <a:t>So you are ignorant of the very thing you worship—and this is what I am going to proclaim to you.”</a:t>
            </a:r>
          </a:p>
          <a:p>
            <a:pPr>
              <a:lnSpc>
                <a:spcPct val="200000"/>
              </a:lnSpc>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938261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9326016-C672-124C-83F1-3A5DBB4D3BD1}"/>
              </a:ext>
            </a:extLst>
          </p:cNvPr>
          <p:cNvSpPr txBox="1"/>
          <p:nvPr/>
        </p:nvSpPr>
        <p:spPr>
          <a:xfrm>
            <a:off x="701749" y="574158"/>
            <a:ext cx="10994065" cy="7210885"/>
          </a:xfrm>
          <a:prstGeom prst="rect">
            <a:avLst/>
          </a:prstGeom>
          <a:noFill/>
        </p:spPr>
        <p:txBody>
          <a:bodyPr wrap="square" rtlCol="0">
            <a:spAutoFit/>
          </a:bodyPr>
          <a:lstStyle/>
          <a:p>
            <a:pPr>
              <a:lnSpc>
                <a:spcPct val="200000"/>
              </a:lnSpc>
            </a:pPr>
            <a:r>
              <a:rPr lang="en-US" sz="2200" b="1" dirty="0"/>
              <a:t>Act 17:24-28  “24 </a:t>
            </a:r>
            <a:r>
              <a:rPr lang="en-US" sz="2200" dirty="0"/>
              <a:t>“The God who made the world and everything in it is the Lord of heaven and earth and does not live in temples built by human hands. </a:t>
            </a:r>
            <a:r>
              <a:rPr lang="en-US" sz="2200" b="1" dirty="0"/>
              <a:t>25 </a:t>
            </a:r>
            <a:r>
              <a:rPr lang="en-US" sz="2200" dirty="0"/>
              <a:t>And he is not served by human hands, as if he needed anything. Rather, he himself gives everyone life and breath and everything else. </a:t>
            </a:r>
            <a:r>
              <a:rPr lang="en-US" sz="2200" b="1" dirty="0"/>
              <a:t>26 </a:t>
            </a:r>
            <a:r>
              <a:rPr lang="en-US" sz="2200" dirty="0"/>
              <a:t>From one man he made all the nations, that they should inhabit the whole earth; and he marked out their appointed times in history and the boundaries of their lands. </a:t>
            </a:r>
            <a:r>
              <a:rPr lang="en-US" sz="2200" b="1" dirty="0"/>
              <a:t>27 </a:t>
            </a:r>
            <a:r>
              <a:rPr lang="en-US" sz="2200" dirty="0"/>
              <a:t>God did this so that they would seek him and perhaps reach out for him and find him, though he is not far from any one of us. </a:t>
            </a:r>
            <a:r>
              <a:rPr lang="en-US" sz="2200" b="1" dirty="0"/>
              <a:t>28 </a:t>
            </a:r>
            <a:r>
              <a:rPr lang="en-US" sz="2200" dirty="0"/>
              <a:t>‘For in him we live and move and have our being. As some of your own poets have said, ‘We are his offspring.”</a:t>
            </a:r>
          </a:p>
          <a:p>
            <a:pPr>
              <a:lnSpc>
                <a:spcPct val="200000"/>
              </a:lnSpc>
            </a:pPr>
            <a:r>
              <a:rPr lang="en-US" sz="2200" dirty="0"/>
              <a:t/>
            </a:r>
            <a:br>
              <a:rPr lang="en-US" sz="2200" dirty="0"/>
            </a:br>
            <a:r>
              <a:rPr lang="en-US" dirty="0"/>
              <a:t/>
            </a:r>
            <a:br>
              <a:rPr lang="en-US" dirty="0"/>
            </a:br>
            <a:endParaRPr lang="en-US" dirty="0"/>
          </a:p>
        </p:txBody>
      </p:sp>
    </p:spTree>
    <p:extLst>
      <p:ext uri="{BB962C8B-B14F-4D97-AF65-F5344CB8AC3E}">
        <p14:creationId xmlns:p14="http://schemas.microsoft.com/office/powerpoint/2010/main" val="84622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69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2A33169-5576-714E-88E2-165E9C3D6A60}"/>
              </a:ext>
            </a:extLst>
          </p:cNvPr>
          <p:cNvSpPr/>
          <p:nvPr/>
        </p:nvSpPr>
        <p:spPr>
          <a:xfrm>
            <a:off x="616688" y="447562"/>
            <a:ext cx="10866474" cy="7455887"/>
          </a:xfrm>
          <a:prstGeom prst="rect">
            <a:avLst/>
          </a:prstGeom>
        </p:spPr>
        <p:txBody>
          <a:bodyPr wrap="square">
            <a:spAutoFit/>
          </a:bodyPr>
          <a:lstStyle/>
          <a:p>
            <a:pPr>
              <a:lnSpc>
                <a:spcPct val="200000"/>
              </a:lnSpc>
              <a:spcAft>
                <a:spcPts val="800"/>
              </a:spcAft>
            </a:pPr>
            <a:r>
              <a:rPr lang="en-US" sz="2200" b="1" dirty="0">
                <a:latin typeface="Bangla MN" pitchFamily="2" charset="0"/>
                <a:cs typeface="Bangla MN" pitchFamily="2" charset="0"/>
              </a:rPr>
              <a:t>Act 17:29-33 – “29 </a:t>
            </a:r>
            <a:r>
              <a:rPr lang="en-US" sz="2200" b="1" baseline="30000" dirty="0">
                <a:latin typeface="Bangla MN" pitchFamily="2" charset="0"/>
                <a:cs typeface="Bangla MN" pitchFamily="2" charset="0"/>
              </a:rPr>
              <a:t>“</a:t>
            </a:r>
            <a:r>
              <a:rPr lang="en-US" sz="2200" dirty="0">
                <a:latin typeface="Bangla MN" pitchFamily="2" charset="0"/>
                <a:cs typeface="Bangla MN" pitchFamily="2" charset="0"/>
              </a:rPr>
              <a:t>Therefore since we are God’s offspring, we should not think that the divine being is like gold or silver or stone—an image made by human design and skill.</a:t>
            </a:r>
            <a:r>
              <a:rPr lang="en-US" sz="2200" b="1" dirty="0">
                <a:latin typeface="Bangla MN" pitchFamily="2" charset="0"/>
                <a:cs typeface="Bangla MN" pitchFamily="2" charset="0"/>
              </a:rPr>
              <a:t>30 </a:t>
            </a:r>
            <a:r>
              <a:rPr lang="en-US" sz="2200" dirty="0">
                <a:latin typeface="Bangla MN" pitchFamily="2" charset="0"/>
                <a:cs typeface="Bangla MN" pitchFamily="2" charset="0"/>
              </a:rPr>
              <a:t>In the past God overlooked such ignorance, but now he commands all people everywhere to repent. </a:t>
            </a:r>
            <a:r>
              <a:rPr lang="en-US" sz="2200" b="1" dirty="0">
                <a:latin typeface="Bangla MN" pitchFamily="2" charset="0"/>
                <a:cs typeface="Bangla MN" pitchFamily="2" charset="0"/>
              </a:rPr>
              <a:t>31 </a:t>
            </a:r>
            <a:r>
              <a:rPr lang="en-US" sz="2200" dirty="0">
                <a:latin typeface="Bangla MN" pitchFamily="2" charset="0"/>
                <a:cs typeface="Bangla MN" pitchFamily="2" charset="0"/>
              </a:rPr>
              <a:t>For he has set a day when he will judge the world with justice by the man he has appointed. He has given proof of this to everyone by raising him from the dead.</a:t>
            </a:r>
            <a:r>
              <a:rPr lang="en-US" sz="2200" baseline="30000" dirty="0">
                <a:latin typeface="Bangla MN" pitchFamily="2" charset="0"/>
                <a:cs typeface="Bangla MN" pitchFamily="2" charset="0"/>
              </a:rPr>
              <a:t>”</a:t>
            </a:r>
            <a:r>
              <a:rPr lang="en-US" sz="2200" b="1" dirty="0">
                <a:latin typeface="Bangla MN" pitchFamily="2" charset="0"/>
                <a:cs typeface="Bangla MN" pitchFamily="2" charset="0"/>
              </a:rPr>
              <a:t>32 </a:t>
            </a:r>
            <a:r>
              <a:rPr lang="en-US" sz="2200" dirty="0">
                <a:latin typeface="Bangla MN" pitchFamily="2" charset="0"/>
                <a:cs typeface="Bangla MN" pitchFamily="2" charset="0"/>
              </a:rPr>
              <a:t>When they heard about the resurrection of the dead, some of them sneered, but others said, “We want to hear you again on this subject.” </a:t>
            </a:r>
            <a:r>
              <a:rPr lang="en-US" sz="2200" b="1" dirty="0">
                <a:latin typeface="Bangla MN" pitchFamily="2" charset="0"/>
                <a:cs typeface="Bangla MN" pitchFamily="2" charset="0"/>
              </a:rPr>
              <a:t>33 </a:t>
            </a:r>
            <a:r>
              <a:rPr lang="en-US" sz="2200" dirty="0">
                <a:latin typeface="Bangla MN" pitchFamily="2" charset="0"/>
                <a:cs typeface="Bangla MN" pitchFamily="2" charset="0"/>
              </a:rPr>
              <a:t>At that, Paul left the Council. ”</a:t>
            </a:r>
            <a:br>
              <a:rPr lang="en-US" sz="2200" dirty="0">
                <a:latin typeface="Bangla MN" pitchFamily="2" charset="0"/>
                <a:cs typeface="Bangla MN" pitchFamily="2" charset="0"/>
              </a:rPr>
            </a:br>
            <a:r>
              <a:rPr lang="en-US" sz="2200" dirty="0">
                <a:latin typeface="Bangla MN" pitchFamily="2" charset="0"/>
                <a:cs typeface="Bangla MN" pitchFamily="2" charset="0"/>
              </a:rPr>
              <a:t/>
            </a:r>
            <a:br>
              <a:rPr lang="en-US" sz="2200" dirty="0">
                <a:latin typeface="Bangla MN" pitchFamily="2" charset="0"/>
                <a:cs typeface="Bangla MN" pitchFamily="2" charset="0"/>
              </a:rPr>
            </a:br>
            <a:endParaRPr lang="en-US" sz="2200" dirty="0">
              <a:latin typeface="Bangla MN" pitchFamily="2" charset="0"/>
              <a:cs typeface="Bangla MN" pitchFamily="2" charset="0"/>
            </a:endParaRPr>
          </a:p>
        </p:txBody>
      </p:sp>
    </p:spTree>
    <p:extLst>
      <p:ext uri="{BB962C8B-B14F-4D97-AF65-F5344CB8AC3E}">
        <p14:creationId xmlns:p14="http://schemas.microsoft.com/office/powerpoint/2010/main" val="538828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2E8EB5-3744-CE41-921A-B5F460F4E1B5}"/>
              </a:ext>
            </a:extLst>
          </p:cNvPr>
          <p:cNvSpPr/>
          <p:nvPr/>
        </p:nvSpPr>
        <p:spPr>
          <a:xfrm>
            <a:off x="404037" y="255181"/>
            <a:ext cx="11291777" cy="6251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51785C5-5585-C343-A920-B19B240DA2E6}"/>
              </a:ext>
            </a:extLst>
          </p:cNvPr>
          <p:cNvSpPr txBox="1"/>
          <p:nvPr/>
        </p:nvSpPr>
        <p:spPr>
          <a:xfrm>
            <a:off x="754911" y="1573618"/>
            <a:ext cx="10590028" cy="2246769"/>
          </a:xfrm>
          <a:prstGeom prst="rect">
            <a:avLst/>
          </a:prstGeom>
          <a:noFill/>
        </p:spPr>
        <p:txBody>
          <a:bodyPr wrap="square" rtlCol="0">
            <a:spAutoFit/>
          </a:bodyPr>
          <a:lstStyle/>
          <a:p>
            <a:r>
              <a:rPr lang="en-US" sz="3500" dirty="0">
                <a:latin typeface="Bangla MN" pitchFamily="2" charset="0"/>
                <a:cs typeface="Bangla MN" pitchFamily="2" charset="0"/>
              </a:rPr>
              <a:t> Ask God, what is distracting you from him? </a:t>
            </a:r>
          </a:p>
          <a:p>
            <a:r>
              <a:rPr lang="en-US" sz="3500" dirty="0">
                <a:latin typeface="Bangla MN" pitchFamily="2" charset="0"/>
                <a:cs typeface="Bangla MN" pitchFamily="2" charset="0"/>
              </a:rPr>
              <a:t> </a:t>
            </a:r>
          </a:p>
          <a:p>
            <a:endParaRPr lang="en-US" sz="3500" dirty="0">
              <a:latin typeface="Bangla MN" pitchFamily="2" charset="0"/>
              <a:cs typeface="Bangla MN" pitchFamily="2" charset="0"/>
            </a:endParaRPr>
          </a:p>
          <a:p>
            <a:endParaRPr lang="en-US" sz="3500" dirty="0">
              <a:latin typeface="Bangla MN" pitchFamily="2" charset="0"/>
              <a:cs typeface="Bangla MN" pitchFamily="2" charset="0"/>
            </a:endParaRPr>
          </a:p>
        </p:txBody>
      </p:sp>
    </p:spTree>
    <p:extLst>
      <p:ext uri="{BB962C8B-B14F-4D97-AF65-F5344CB8AC3E}">
        <p14:creationId xmlns:p14="http://schemas.microsoft.com/office/powerpoint/2010/main" val="225253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A893F36-B853-7945-AA14-0D08B34AEDE1}"/>
              </a:ext>
            </a:extLst>
          </p:cNvPr>
          <p:cNvSpPr txBox="1"/>
          <p:nvPr/>
        </p:nvSpPr>
        <p:spPr>
          <a:xfrm>
            <a:off x="3211550" y="2609386"/>
            <a:ext cx="6445405" cy="2123658"/>
          </a:xfrm>
          <a:prstGeom prst="rect">
            <a:avLst/>
          </a:prstGeom>
          <a:noFill/>
        </p:spPr>
        <p:txBody>
          <a:bodyPr wrap="square" rtlCol="0">
            <a:spAutoFit/>
          </a:bodyPr>
          <a:lstStyle/>
          <a:p>
            <a:r>
              <a:rPr lang="en-US" sz="6600" dirty="0">
                <a:solidFill>
                  <a:schemeClr val="bg1"/>
                </a:solidFill>
              </a:rPr>
              <a:t>Name this Movie! </a:t>
            </a:r>
          </a:p>
          <a:p>
            <a:r>
              <a:rPr lang="en-US" sz="6600" dirty="0">
                <a:solidFill>
                  <a:schemeClr val="bg1"/>
                </a:solidFill>
              </a:rPr>
              <a:t>Example around!</a:t>
            </a:r>
          </a:p>
        </p:txBody>
      </p:sp>
    </p:spTree>
    <p:extLst>
      <p:ext uri="{BB962C8B-B14F-4D97-AF65-F5344CB8AC3E}">
        <p14:creationId xmlns:p14="http://schemas.microsoft.com/office/powerpoint/2010/main" val="288661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DC1C6C-D80F-3E44-A61C-585DD364172D}"/>
              </a:ext>
            </a:extLst>
          </p:cNvPr>
          <p:cNvPicPr>
            <a:picLocks noChangeAspect="1"/>
          </p:cNvPicPr>
          <p:nvPr/>
        </p:nvPicPr>
        <p:blipFill>
          <a:blip r:embed="rId2"/>
          <a:stretch>
            <a:fillRect/>
          </a:stretch>
        </p:blipFill>
        <p:spPr>
          <a:xfrm>
            <a:off x="1204332" y="660290"/>
            <a:ext cx="9872546" cy="5547116"/>
          </a:xfrm>
          <a:prstGeom prst="rect">
            <a:avLst/>
          </a:prstGeom>
        </p:spPr>
      </p:pic>
    </p:spTree>
    <p:extLst>
      <p:ext uri="{BB962C8B-B14F-4D97-AF65-F5344CB8AC3E}">
        <p14:creationId xmlns:p14="http://schemas.microsoft.com/office/powerpoint/2010/main" val="2770461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A893F36-B853-7945-AA14-0D08B34AEDE1}"/>
              </a:ext>
            </a:extLst>
          </p:cNvPr>
          <p:cNvSpPr txBox="1"/>
          <p:nvPr/>
        </p:nvSpPr>
        <p:spPr>
          <a:xfrm>
            <a:off x="2230243" y="2787801"/>
            <a:ext cx="7560527" cy="1107996"/>
          </a:xfrm>
          <a:prstGeom prst="rect">
            <a:avLst/>
          </a:prstGeom>
          <a:noFill/>
        </p:spPr>
        <p:txBody>
          <a:bodyPr wrap="square" rtlCol="0">
            <a:spAutoFit/>
          </a:bodyPr>
          <a:lstStyle/>
          <a:p>
            <a:r>
              <a:rPr lang="en-US" sz="6600" dirty="0">
                <a:solidFill>
                  <a:schemeClr val="bg1"/>
                </a:solidFill>
              </a:rPr>
              <a:t>Name this character! </a:t>
            </a:r>
          </a:p>
        </p:txBody>
      </p:sp>
    </p:spTree>
    <p:extLst>
      <p:ext uri="{BB962C8B-B14F-4D97-AF65-F5344CB8AC3E}">
        <p14:creationId xmlns:p14="http://schemas.microsoft.com/office/powerpoint/2010/main" val="273630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7E1CF9-00D5-C741-BEF1-46F85AD1F7BA}"/>
              </a:ext>
            </a:extLst>
          </p:cNvPr>
          <p:cNvPicPr>
            <a:picLocks noChangeAspect="1"/>
          </p:cNvPicPr>
          <p:nvPr/>
        </p:nvPicPr>
        <p:blipFill>
          <a:blip r:embed="rId2"/>
          <a:stretch>
            <a:fillRect/>
          </a:stretch>
        </p:blipFill>
        <p:spPr>
          <a:xfrm>
            <a:off x="1293542" y="648631"/>
            <a:ext cx="9679257" cy="5420384"/>
          </a:xfrm>
          <a:prstGeom prst="rect">
            <a:avLst/>
          </a:prstGeom>
        </p:spPr>
      </p:pic>
    </p:spTree>
    <p:extLst>
      <p:ext uri="{BB962C8B-B14F-4D97-AF65-F5344CB8AC3E}">
        <p14:creationId xmlns:p14="http://schemas.microsoft.com/office/powerpoint/2010/main" val="294874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2AEC1B-BE83-3A46-A53D-259F1947438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D72EA07D-6C20-134D-8446-26155CFAB665}"/>
              </a:ext>
            </a:extLst>
          </p:cNvPr>
          <p:cNvPicPr>
            <a:picLocks noChangeAspect="1"/>
          </p:cNvPicPr>
          <p:nvPr/>
        </p:nvPicPr>
        <p:blipFill>
          <a:blip r:embed="rId3"/>
          <a:stretch>
            <a:fillRect/>
          </a:stretch>
        </p:blipFill>
        <p:spPr>
          <a:xfrm>
            <a:off x="6096000" y="1428870"/>
            <a:ext cx="3939216" cy="4000260"/>
          </a:xfrm>
          <a:prstGeom prst="rect">
            <a:avLst/>
          </a:prstGeom>
        </p:spPr>
      </p:pic>
      <p:pic>
        <p:nvPicPr>
          <p:cNvPr id="6" name="Picture 5">
            <a:extLst>
              <a:ext uri="{FF2B5EF4-FFF2-40B4-BE49-F238E27FC236}">
                <a16:creationId xmlns:a16="http://schemas.microsoft.com/office/drawing/2014/main" xmlns="" id="{AA3C4FF3-7975-EC47-AAA4-3BF772CD57F8}"/>
              </a:ext>
            </a:extLst>
          </p:cNvPr>
          <p:cNvPicPr>
            <a:picLocks noChangeAspect="1"/>
          </p:cNvPicPr>
          <p:nvPr/>
        </p:nvPicPr>
        <p:blipFill rotWithShape="1">
          <a:blip r:embed="rId4"/>
          <a:srcRect b="13721"/>
          <a:stretch/>
        </p:blipFill>
        <p:spPr>
          <a:xfrm>
            <a:off x="1729251" y="1428870"/>
            <a:ext cx="4366749" cy="4000259"/>
          </a:xfrm>
          <a:prstGeom prst="rect">
            <a:avLst/>
          </a:prstGeom>
        </p:spPr>
      </p:pic>
    </p:spTree>
    <p:extLst>
      <p:ext uri="{BB962C8B-B14F-4D97-AF65-F5344CB8AC3E}">
        <p14:creationId xmlns:p14="http://schemas.microsoft.com/office/powerpoint/2010/main" val="153360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7F9806-8BE8-6D48-AB8A-8FB9C79D7A59}"/>
              </a:ext>
            </a:extLst>
          </p:cNvPr>
          <p:cNvPicPr>
            <a:picLocks noChangeAspect="1"/>
          </p:cNvPicPr>
          <p:nvPr/>
        </p:nvPicPr>
        <p:blipFill>
          <a:blip r:embed="rId2"/>
          <a:stretch>
            <a:fillRect/>
          </a:stretch>
        </p:blipFill>
        <p:spPr>
          <a:xfrm>
            <a:off x="1016000" y="774700"/>
            <a:ext cx="10160000" cy="5308600"/>
          </a:xfrm>
          <a:prstGeom prst="rect">
            <a:avLst/>
          </a:prstGeom>
        </p:spPr>
      </p:pic>
    </p:spTree>
    <p:extLst>
      <p:ext uri="{BB962C8B-B14F-4D97-AF65-F5344CB8AC3E}">
        <p14:creationId xmlns:p14="http://schemas.microsoft.com/office/powerpoint/2010/main" val="366962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6CF1ED-489E-9241-84A1-F7D1ED4B998A}"/>
              </a:ext>
            </a:extLst>
          </p:cNvPr>
          <p:cNvPicPr>
            <a:picLocks noChangeAspect="1"/>
          </p:cNvPicPr>
          <p:nvPr/>
        </p:nvPicPr>
        <p:blipFill>
          <a:blip r:embed="rId2"/>
          <a:stretch>
            <a:fillRect/>
          </a:stretch>
        </p:blipFill>
        <p:spPr>
          <a:xfrm>
            <a:off x="1694981" y="673494"/>
            <a:ext cx="8653347" cy="5453172"/>
          </a:xfrm>
          <a:prstGeom prst="rect">
            <a:avLst/>
          </a:prstGeom>
        </p:spPr>
      </p:pic>
    </p:spTree>
    <p:extLst>
      <p:ext uri="{BB962C8B-B14F-4D97-AF65-F5344CB8AC3E}">
        <p14:creationId xmlns:p14="http://schemas.microsoft.com/office/powerpoint/2010/main" val="275435836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{EE8E590B-188E-9B4C-90AB-AD69B8DF505F}tf10001120</Template>
  <TotalTime>4150</TotalTime>
  <Words>580</Words>
  <Application>Microsoft Office PowerPoint</Application>
  <PresentationFormat>Custom</PresentationFormat>
  <Paragraphs>26</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Parcel</vt:lpstr>
      <vt:lpstr>ACT 17: what is distracting you from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17: what is disracting you from God</dc:title>
  <dc:creator>Microsoft Office User</dc:creator>
  <cp:lastModifiedBy>newVtech</cp:lastModifiedBy>
  <cp:revision>21</cp:revision>
  <dcterms:created xsi:type="dcterms:W3CDTF">2019-08-08T17:12:45Z</dcterms:created>
  <dcterms:modified xsi:type="dcterms:W3CDTF">2019-08-11T14:30:43Z</dcterms:modified>
</cp:coreProperties>
</file>